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50"/>
  </p:notesMasterIdLst>
  <p:sldIdLst>
    <p:sldId id="256" r:id="rId2"/>
    <p:sldId id="419" r:id="rId3"/>
    <p:sldId id="467" r:id="rId4"/>
    <p:sldId id="468" r:id="rId5"/>
    <p:sldId id="469" r:id="rId6"/>
    <p:sldId id="470" r:id="rId7"/>
    <p:sldId id="471" r:id="rId8"/>
    <p:sldId id="472" r:id="rId9"/>
    <p:sldId id="510" r:id="rId10"/>
    <p:sldId id="473" r:id="rId11"/>
    <p:sldId id="474" r:id="rId12"/>
    <p:sldId id="475" r:id="rId13"/>
    <p:sldId id="509" r:id="rId14"/>
    <p:sldId id="476" r:id="rId15"/>
    <p:sldId id="477" r:id="rId16"/>
    <p:sldId id="478" r:id="rId17"/>
    <p:sldId id="479" r:id="rId18"/>
    <p:sldId id="511" r:id="rId19"/>
    <p:sldId id="480" r:id="rId20"/>
    <p:sldId id="517" r:id="rId21"/>
    <p:sldId id="481" r:id="rId22"/>
    <p:sldId id="482" r:id="rId23"/>
    <p:sldId id="483" r:id="rId24"/>
    <p:sldId id="485" r:id="rId25"/>
    <p:sldId id="486" r:id="rId26"/>
    <p:sldId id="487" r:id="rId27"/>
    <p:sldId id="513" r:id="rId28"/>
    <p:sldId id="488" r:id="rId29"/>
    <p:sldId id="489" r:id="rId30"/>
    <p:sldId id="499" r:id="rId31"/>
    <p:sldId id="501" r:id="rId32"/>
    <p:sldId id="502" r:id="rId33"/>
    <p:sldId id="504" r:id="rId34"/>
    <p:sldId id="500" r:id="rId35"/>
    <p:sldId id="503" r:id="rId36"/>
    <p:sldId id="505" r:id="rId37"/>
    <p:sldId id="507" r:id="rId38"/>
    <p:sldId id="492" r:id="rId39"/>
    <p:sldId id="506" r:id="rId40"/>
    <p:sldId id="490" r:id="rId41"/>
    <p:sldId id="494" r:id="rId42"/>
    <p:sldId id="495" r:id="rId43"/>
    <p:sldId id="514" r:id="rId44"/>
    <p:sldId id="497" r:id="rId45"/>
    <p:sldId id="496" r:id="rId46"/>
    <p:sldId id="498" r:id="rId47"/>
    <p:sldId id="520" r:id="rId48"/>
    <p:sldId id="508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Cambria Math" panose="02040503050406030204" pitchFamily="18" charset="0"/>
      <p:regular r:id="rId57"/>
    </p:embeddedFont>
    <p:embeddedFont>
      <p:font typeface="Lucida Sans" panose="020B0602030504020204" pitchFamily="34" charset="0"/>
      <p:regular r:id="rId58"/>
      <p:bold r:id="rId59"/>
      <p:italic r:id="rId60"/>
      <p:boldItalic r:id="rId61"/>
    </p:embeddedFont>
    <p:embeddedFont>
      <p:font typeface="Lucida Sans Unicode" panose="020B0602030504020204" pitchFamily="34" charset="0"/>
      <p:regular r:id="rId62"/>
    </p:embeddedFont>
    <p:embeddedFont>
      <p:font typeface="Palatino Linotype" panose="02040502050505030304" pitchFamily="18" charset="0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  <p:embeddedFont>
      <p:font typeface="Tahoma" panose="020B0604030504040204" pitchFamily="34" charset="0"/>
      <p:regular r:id="rId71"/>
      <p:bold r:id="rId72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B482DA"/>
    <a:srgbClr val="7030A0"/>
    <a:srgbClr val="ED7D31"/>
    <a:srgbClr val="100700"/>
    <a:srgbClr val="FDC0BB"/>
    <a:srgbClr val="EF6C00"/>
    <a:srgbClr val="FDD3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03" autoAdjust="0"/>
    <p:restoredTop sz="62069" autoAdjust="0"/>
  </p:normalViewPr>
  <p:slideViewPr>
    <p:cSldViewPr snapToGrid="0">
      <p:cViewPr varScale="1">
        <p:scale>
          <a:sx n="128" d="100"/>
          <a:sy n="128" d="100"/>
        </p:scale>
        <p:origin x="259" y="8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5de561d2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5de561d2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r>
              <a:rPr lang="en-US" altLang="es-PE">
                <a:latin typeface="Arial" panose="020B0604020202020204" pitchFamily="34" charset="0"/>
                <a:ea typeface="ＭＳ Ｐゴシック" panose="020B0600070205080204" pitchFamily="34" charset="-128"/>
              </a:rPr>
              <a:t>Cf. our discussion of how Westlaw Boolean queries didn’t actually outperform free text querying</a:t>
            </a:r>
          </a:p>
          <a:p>
            <a:endParaRPr lang="en-US" altLang="es-PE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fld id="{B7159EF4-3061-4AE6-A624-6E81377C45BC}" type="slidenum">
              <a:rPr lang="en-US" altLang="es-PE" sz="1200"/>
              <a:pPr eaLnBrk="1" hangingPunct="1"/>
              <a:t>4</a:t>
            </a:fld>
            <a:endParaRPr lang="en-US" altLang="es-PE" sz="1200"/>
          </a:p>
        </p:txBody>
      </p:sp>
    </p:spTree>
    <p:extLst>
      <p:ext uri="{BB962C8B-B14F-4D97-AF65-F5344CB8AC3E}">
        <p14:creationId xmlns:p14="http://schemas.microsoft.com/office/powerpoint/2010/main" val="192151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r>
              <a:rPr lang="en-US" altLang="es-PE">
                <a:latin typeface="Arial" panose="020B0604020202020204" pitchFamily="34" charset="0"/>
                <a:ea typeface="ＭＳ Ｐゴシック" panose="020B0600070205080204" pitchFamily="34" charset="-128"/>
              </a:rPr>
              <a:t>Cf. our discussion of how Westlaw Boolean queries didn’t actually outperform free text querying</a:t>
            </a:r>
          </a:p>
          <a:p>
            <a:endParaRPr lang="en-US" altLang="es-PE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fld id="{B7159EF4-3061-4AE6-A624-6E81377C45BC}" type="slidenum">
              <a:rPr lang="en-US" altLang="es-PE" sz="1200"/>
              <a:pPr eaLnBrk="1" hangingPunct="1"/>
              <a:t>6</a:t>
            </a:fld>
            <a:endParaRPr lang="en-US" altLang="es-PE" sz="1200"/>
          </a:p>
        </p:txBody>
      </p:sp>
    </p:spTree>
    <p:extLst>
      <p:ext uri="{BB962C8B-B14F-4D97-AF65-F5344CB8AC3E}">
        <p14:creationId xmlns:p14="http://schemas.microsoft.com/office/powerpoint/2010/main" val="750092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s-ES" dirty="0"/>
              <a:t>Frecuencia termino</a:t>
            </a:r>
          </a:p>
          <a:p>
            <a:pPr marL="457200" indent="-298450"/>
            <a:r>
              <a:rPr lang="es-ES" dirty="0" err="1"/>
              <a:t>Query</a:t>
            </a:r>
            <a:r>
              <a:rPr lang="es-ES" dirty="0"/>
              <a:t>: economía peruana</a:t>
            </a:r>
          </a:p>
          <a:p>
            <a:pPr marL="457200" indent="-298450"/>
            <a:r>
              <a:rPr lang="es-ES" dirty="0"/>
              <a:t>Doc1:  economía … </a:t>
            </a:r>
            <a:r>
              <a:rPr lang="es-ES" dirty="0" err="1"/>
              <a:t>peru</a:t>
            </a:r>
            <a:r>
              <a:rPr lang="es-ES" dirty="0"/>
              <a:t> … economía … peruana ….  peruanos … económica (20 palabras)</a:t>
            </a:r>
          </a:p>
          <a:p>
            <a:pPr marL="457200" indent="-298450"/>
            <a:r>
              <a:rPr lang="es-ES" dirty="0"/>
              <a:t>Doc2: … economía … </a:t>
            </a:r>
            <a:r>
              <a:rPr lang="es-ES" dirty="0" err="1"/>
              <a:t>peru</a:t>
            </a:r>
            <a:r>
              <a:rPr lang="es-ES" dirty="0"/>
              <a:t> … (20 palabras)</a:t>
            </a:r>
          </a:p>
          <a:p>
            <a:pPr marL="457200" indent="-298450"/>
            <a:r>
              <a:rPr lang="es-ES" dirty="0"/>
              <a:t>Q, D1: 2 / 20</a:t>
            </a:r>
          </a:p>
          <a:p>
            <a:pPr marL="457200" indent="-298450"/>
            <a:r>
              <a:rPr lang="es-ES" dirty="0"/>
              <a:t>Q, D2: 2 / 20</a:t>
            </a:r>
          </a:p>
          <a:p>
            <a:pPr marL="158750" indent="0">
              <a:buNone/>
            </a:pPr>
            <a:endParaRPr lang="es-PE" dirty="0"/>
          </a:p>
          <a:p>
            <a:pPr marL="158750" indent="0">
              <a:buNone/>
            </a:pPr>
            <a:r>
              <a:rPr lang="es-PE" dirty="0"/>
              <a:t>Termino raro:</a:t>
            </a:r>
          </a:p>
          <a:p>
            <a:pPr marL="457200" indent="-298450"/>
            <a:r>
              <a:rPr lang="es-PE" dirty="0" err="1"/>
              <a:t>Query</a:t>
            </a:r>
            <a:r>
              <a:rPr lang="es-PE" dirty="0"/>
              <a:t>: </a:t>
            </a:r>
            <a:r>
              <a:rPr lang="es-PE" dirty="0" err="1"/>
              <a:t>muzculos</a:t>
            </a:r>
            <a:r>
              <a:rPr lang="es-PE" dirty="0"/>
              <a:t> del cuello </a:t>
            </a:r>
            <a:r>
              <a:rPr lang="es-PE" dirty="0" err="1"/>
              <a:t>esternocleidomatoideo</a:t>
            </a:r>
            <a:endParaRPr lang="es-PE" dirty="0"/>
          </a:p>
          <a:p>
            <a:pPr marL="457200" indent="-298450"/>
            <a:r>
              <a:rPr lang="es-PE" dirty="0"/>
              <a:t>“</a:t>
            </a:r>
            <a:r>
              <a:rPr lang="es-PE" dirty="0" err="1"/>
              <a:t>muzculos</a:t>
            </a:r>
            <a:r>
              <a:rPr lang="es-PE" dirty="0"/>
              <a:t>”  y “cuello” lo encontramos en muchos documentos</a:t>
            </a:r>
          </a:p>
          <a:p>
            <a:pPr marL="457200" indent="-298450"/>
            <a:r>
              <a:rPr lang="es-PE" dirty="0"/>
              <a:t>“</a:t>
            </a:r>
            <a:r>
              <a:rPr lang="es-PE" dirty="0" err="1"/>
              <a:t>esternocleidomatoideo</a:t>
            </a:r>
            <a:r>
              <a:rPr lang="es-PE" dirty="0"/>
              <a:t>” lo encontramos en un solo documento repetido varias veces</a:t>
            </a:r>
          </a:p>
          <a:p>
            <a:pPr marL="457200" indent="-298450"/>
            <a:r>
              <a:rPr lang="es-PE" dirty="0"/>
              <a:t>¿Cal seria mas relevante? </a:t>
            </a:r>
          </a:p>
        </p:txBody>
      </p:sp>
    </p:spTree>
    <p:extLst>
      <p:ext uri="{BB962C8B-B14F-4D97-AF65-F5344CB8AC3E}">
        <p14:creationId xmlns:p14="http://schemas.microsoft.com/office/powerpoint/2010/main" val="1287160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26027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59582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s-PE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fld id="{BDF6B649-C6CB-4976-B86D-998A5D180B06}" type="slidenum">
              <a:rPr lang="en-US" altLang="es-PE" sz="1200"/>
              <a:pPr eaLnBrk="1" hangingPunct="1"/>
              <a:t>23</a:t>
            </a:fld>
            <a:endParaRPr lang="en-US" altLang="es-PE" sz="1200"/>
          </a:p>
        </p:txBody>
      </p:sp>
    </p:spTree>
    <p:extLst>
      <p:ext uri="{BB962C8B-B14F-4D97-AF65-F5344CB8AC3E}">
        <p14:creationId xmlns:p14="http://schemas.microsoft.com/office/powerpoint/2010/main" val="3162474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s-PE">
                <a:latin typeface="Arial" panose="020B0604020202020204" pitchFamily="34" charset="0"/>
                <a:ea typeface="ＭＳ Ｐゴシック" panose="020B0600070205080204" pitchFamily="34" charset="-128"/>
              </a:rPr>
              <a:t>Why do you get these numbers?</a:t>
            </a:r>
          </a:p>
          <a:p>
            <a:r>
              <a:rPr lang="en-US" altLang="es-PE">
                <a:latin typeface="Arial" panose="020B0604020202020204" pitchFamily="34" charset="0"/>
                <a:ea typeface="ＭＳ Ｐゴシック" panose="020B0600070205080204" pitchFamily="34" charset="-128"/>
              </a:rPr>
              <a:t>Suggests df is better.</a:t>
            </a:r>
          </a:p>
          <a:p>
            <a:endParaRPr lang="en-US" altLang="es-PE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fld id="{B88C303F-3C78-43E7-8810-0EC3A31DBEF1}" type="slidenum">
              <a:rPr lang="en-US" altLang="es-PE" sz="1200"/>
              <a:pPr eaLnBrk="1" hangingPunct="1"/>
              <a:t>24</a:t>
            </a:fld>
            <a:endParaRPr lang="en-US" altLang="es-PE" sz="1200"/>
          </a:p>
        </p:txBody>
      </p:sp>
    </p:spTree>
    <p:extLst>
      <p:ext uri="{BB962C8B-B14F-4D97-AF65-F5344CB8AC3E}">
        <p14:creationId xmlns:p14="http://schemas.microsoft.com/office/powerpoint/2010/main" val="3598399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s-PE">
                <a:latin typeface="Arial" panose="020B0604020202020204" pitchFamily="34" charset="0"/>
                <a:ea typeface="ＭＳ Ｐゴシック" panose="020B0600070205080204" pitchFamily="34" charset="-128"/>
              </a:rPr>
              <a:t>See Law of Cosines (Cosine Rule) wikipedia page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fld id="{35CAFF1C-7DFE-44E3-91AF-9760CD14BE88}" type="slidenum">
              <a:rPr lang="en-US" altLang="es-PE" sz="1200"/>
              <a:pPr eaLnBrk="1" hangingPunct="1"/>
              <a:t>38</a:t>
            </a:fld>
            <a:endParaRPr lang="en-US" altLang="es-PE" sz="1200"/>
          </a:p>
        </p:txBody>
      </p:sp>
    </p:spTree>
    <p:extLst>
      <p:ext uri="{BB962C8B-B14F-4D97-AF65-F5344CB8AC3E}">
        <p14:creationId xmlns:p14="http://schemas.microsoft.com/office/powerpoint/2010/main" val="1463096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6;p3">
            <a:extLst>
              <a:ext uri="{FF2B5EF4-FFF2-40B4-BE49-F238E27FC236}">
                <a16:creationId xmlns:a16="http://schemas.microsoft.com/office/drawing/2014/main" id="{521154EE-5245-4AAF-A19C-B38E8A5CAE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769"/>
            <a:ext cx="9143999" cy="51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447579-073F-42CD-AC65-DC845AE0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27" y="592547"/>
            <a:ext cx="4313144" cy="1790700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8BC3C6-6AAD-4368-BF86-5A8E3819F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324" y="2827733"/>
            <a:ext cx="3405467" cy="1448432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A98308-C20C-437F-B397-257B552A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15/05/2023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A5973B-07C0-4785-82D4-0FB4B439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F67C7E-ED82-455B-BEAD-DCCC850C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8" name="Google Shape;19;p3">
            <a:extLst>
              <a:ext uri="{FF2B5EF4-FFF2-40B4-BE49-F238E27FC236}">
                <a16:creationId xmlns:a16="http://schemas.microsoft.com/office/drawing/2014/main" id="{B400B4D4-CADC-4CB9-8F57-D2AB4142DE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1912" r="54024"/>
          <a:stretch/>
        </p:blipFill>
        <p:spPr>
          <a:xfrm>
            <a:off x="164728" y="4012598"/>
            <a:ext cx="1456778" cy="808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0764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B3844-8A41-412E-B08A-37C78E998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B1286E4-B0EC-4CF7-B366-5929FF0E2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37C11D-690E-42EB-8403-EAFDA48D4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F95824-16FA-4155-B281-9F219738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15/05/2023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A03920-6468-45A9-AE50-F40C0ACD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743196-8500-4F13-A5AB-AA2EE2FB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502185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877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625" y="158129"/>
            <a:ext cx="8520600" cy="63152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850006"/>
            <a:ext cx="8520600" cy="371901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252000" lvl="0" indent="-25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aseline="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744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06F35-487F-404B-ADFA-697BB715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80AAC0-B967-4B4C-90A1-5DC56494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86C0BD-363C-4394-A9FA-948A5FAA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alt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128729-1FAC-4074-9DC2-A4B5FB57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alt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DDDE4-7145-4131-AC5B-1078F8B6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15CB5-4681-46A9-B566-7843301D5DB4}" type="slidenum">
              <a:rPr lang="en-AU" altLang="es-PE" smtClean="0"/>
              <a:pPr/>
              <a:t>‹Nº›</a:t>
            </a:fld>
            <a:endParaRPr lang="en-AU" altLang="es-PE"/>
          </a:p>
        </p:txBody>
      </p:sp>
    </p:spTree>
    <p:extLst>
      <p:ext uri="{BB962C8B-B14F-4D97-AF65-F5344CB8AC3E}">
        <p14:creationId xmlns:p14="http://schemas.microsoft.com/office/powerpoint/2010/main" val="397039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9;p12">
            <a:extLst>
              <a:ext uri="{FF2B5EF4-FFF2-40B4-BE49-F238E27FC236}">
                <a16:creationId xmlns:a16="http://schemas.microsoft.com/office/drawing/2014/main" id="{0941692D-1145-4175-8385-61D80996618C}"/>
              </a:ext>
            </a:extLst>
          </p:cNvPr>
          <p:cNvSpPr/>
          <p:nvPr/>
        </p:nvSpPr>
        <p:spPr>
          <a:xfrm>
            <a:off x="0" y="4519456"/>
            <a:ext cx="8824913" cy="633221"/>
          </a:xfrm>
          <a:custGeom>
            <a:avLst/>
            <a:gdLst/>
            <a:ahLst/>
            <a:cxnLst/>
            <a:rect l="l" t="t" r="r" b="b"/>
            <a:pathLst>
              <a:path w="11766550" h="844295" extrusionOk="0">
                <a:moveTo>
                  <a:pt x="0" y="0"/>
                </a:moveTo>
                <a:lnTo>
                  <a:pt x="11226800" y="0"/>
                </a:lnTo>
                <a:cubicBezTo>
                  <a:pt x="11410950" y="279315"/>
                  <a:pt x="11493500" y="412580"/>
                  <a:pt x="11766550" y="837945"/>
                </a:cubicBezTo>
                <a:lnTo>
                  <a:pt x="0" y="844295"/>
                </a:lnTo>
                <a:lnTo>
                  <a:pt x="0" y="0"/>
                </a:lnTo>
                <a:close/>
              </a:path>
            </a:pathLst>
          </a:custGeom>
          <a:solidFill>
            <a:srgbClr val="00A8ED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F06F35-487F-404B-ADFA-697BB715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80AAC0-B967-4B4C-90A1-5DC56494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86C0BD-363C-4394-A9FA-948A5FAA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15/05/2023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128729-1FAC-4074-9DC2-A4B5FB57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DDDE4-7145-4131-AC5B-1078F8B6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8" name="Google Shape;98;p12">
            <a:extLst>
              <a:ext uri="{FF2B5EF4-FFF2-40B4-BE49-F238E27FC236}">
                <a16:creationId xmlns:a16="http://schemas.microsoft.com/office/drawing/2014/main" id="{565300D3-CC02-4FDD-AC00-92178EAFB1A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01707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CCC9-EED1-43F7-BA28-02A85D99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F31881-427B-4EA8-95B6-E8CA85655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D601F3-EAF6-4B45-ABFA-473D7691A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15/05/2023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31AE90-06B6-4872-B76B-51BD4FA2B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88C60F-465C-4979-A675-08784E45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0535539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85421-0303-4A2D-9230-5E8B9694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EB53F0-4D1F-401E-8429-B791BF1E1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C1430B-E4B5-4554-9577-923B3000A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290FC2-7933-418A-AAE4-A000B11C2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15/05/2023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5ECDFC-052D-41C6-A5F3-3C772BFC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8A97-AD20-482C-9DA1-A87BFC996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134817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07B54-83E0-438A-8A70-2BB7B18D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B7EA43-2D71-40DF-B12B-18993F1A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1A9DF1-EEAC-471F-823A-3EE31725C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30A843-5805-43BE-91D0-BE8DA283C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E9ABF3B-1C88-420A-B2A0-8DBADD7EB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07852ED-0FCB-456B-9331-AFD300280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15/05/2023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D281C57-9015-497A-8843-83F11FD8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3959ECC-4370-4750-916C-AD3732B6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9973684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1;p10">
            <a:extLst>
              <a:ext uri="{FF2B5EF4-FFF2-40B4-BE49-F238E27FC236}">
                <a16:creationId xmlns:a16="http://schemas.microsoft.com/office/drawing/2014/main" id="{6885C29A-DFAA-407F-85D4-F0A21CA108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2863"/>
          <a:stretch/>
        </p:blipFill>
        <p:spPr>
          <a:xfrm>
            <a:off x="0" y="441154"/>
            <a:ext cx="9144000" cy="45999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812C6B-A442-46B7-9556-200F98BC2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938" y="1798155"/>
            <a:ext cx="6636124" cy="994172"/>
          </a:xfrm>
        </p:spPr>
        <p:txBody>
          <a:bodyPr>
            <a:no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4D0CA3F-D1A8-4EBF-8BA3-4A1C8A62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15/05/2023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A953B44-E615-4A02-95C9-685FBCB2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A99482-9B85-48A1-9030-AF3E2776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606526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A5932E-53A7-4C7C-A525-D6FF1B26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15/05/2023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256028-970C-4D49-9091-D527F392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69CCF6-2D41-4AF2-905B-B8468973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8434744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657E6-091A-43C8-BFDA-0DE7BB3F8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C34D18-B963-4FD3-813E-BE5F0753D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1EFE703-4832-4153-83B1-7D86F7E13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73B51B-2A69-4933-BD38-292A836F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15/05/2023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12BEC3-B326-45BE-ABB3-148A6B046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27248B-F416-4714-82AB-5EE62120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6725812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A8A6EFE-7737-4A6D-8F33-DA07BC8D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11E98-B70E-43E0-9699-BBDB60641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749CEE-59F7-47FC-B06F-3E4B6135B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E246E-3CA8-4B11-9CEF-5A7ECF4B3382}" type="datetimeFigureOut">
              <a:rPr lang="es-PE" smtClean="0"/>
              <a:t>15/05/2023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EF22A7-5EA5-4A71-9043-C9169D75B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AC3B9B-F798-4F00-9F08-7B70C8164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7" name="Google Shape;42;p6">
            <a:extLst>
              <a:ext uri="{FF2B5EF4-FFF2-40B4-BE49-F238E27FC236}">
                <a16:creationId xmlns:a16="http://schemas.microsoft.com/office/drawing/2014/main" id="{1D5E2077-5D39-494C-AD10-2122D0228CA2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-1"/>
            <a:ext cx="9144000" cy="5143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959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0" y="813852"/>
            <a:ext cx="7136700" cy="1987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sz="4000" dirty="0"/>
              <a:t>Recuperación de </a:t>
            </a:r>
            <a:br>
              <a:rPr lang="es" sz="4000" dirty="0"/>
            </a:br>
            <a:r>
              <a:rPr lang="es" sz="4000" dirty="0"/>
              <a:t>la Información</a:t>
            </a:r>
            <a:br>
              <a:rPr lang="es" sz="4000" dirty="0"/>
            </a:br>
            <a:r>
              <a:rPr lang="es-PE" sz="3200" dirty="0">
                <a:solidFill>
                  <a:schemeClr val="bg2">
                    <a:lumMod val="50000"/>
                  </a:schemeClr>
                </a:solidFill>
              </a:rPr>
              <a:t>Text </a:t>
            </a:r>
            <a:r>
              <a:rPr lang="es-PE" sz="3200" dirty="0" err="1">
                <a:solidFill>
                  <a:schemeClr val="bg2">
                    <a:lumMod val="50000"/>
                  </a:schemeClr>
                </a:solidFill>
              </a:rPr>
              <a:t>Document</a:t>
            </a:r>
            <a:r>
              <a:rPr lang="es-PE" sz="3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PE" sz="3200" dirty="0" err="1">
                <a:solidFill>
                  <a:schemeClr val="bg2">
                    <a:lumMod val="50000"/>
                  </a:schemeClr>
                </a:solidFill>
              </a:rPr>
              <a:t>Retrieval</a:t>
            </a:r>
            <a:endParaRPr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13397" y="2876884"/>
            <a:ext cx="352488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Semana 07</a:t>
            </a:r>
            <a:endParaRPr sz="2000" dirty="0"/>
          </a:p>
        </p:txBody>
      </p:sp>
      <p:sp>
        <p:nvSpPr>
          <p:cNvPr id="69" name="Google Shape;69;p13"/>
          <p:cNvSpPr txBox="1"/>
          <p:nvPr/>
        </p:nvSpPr>
        <p:spPr>
          <a:xfrm>
            <a:off x="1761632" y="4084248"/>
            <a:ext cx="37533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Heider Sanchez </a:t>
            </a:r>
          </a:p>
          <a:p>
            <a:pPr marL="0" lvl="0" indent="0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600" i="1" dirty="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hsanchez@utec.edu.pe</a:t>
            </a:r>
            <a:endParaRPr sz="1600" i="1" dirty="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8;p13">
            <a:extLst>
              <a:ext uri="{FF2B5EF4-FFF2-40B4-BE49-F238E27FC236}">
                <a16:creationId xmlns:a16="http://schemas.microsoft.com/office/drawing/2014/main" id="{4C3F8BC5-6A83-4174-A9F8-C83CBD703230}"/>
              </a:ext>
            </a:extLst>
          </p:cNvPr>
          <p:cNvSpPr txBox="1"/>
          <p:nvPr/>
        </p:nvSpPr>
        <p:spPr>
          <a:xfrm>
            <a:off x="114400" y="117725"/>
            <a:ext cx="88677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CS2702</a:t>
            </a:r>
            <a:r>
              <a:rPr lang="es" sz="2500" b="1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                         </a:t>
            </a:r>
            <a:r>
              <a:rPr lang="es" sz="2500" cap="small" dirty="0">
                <a:latin typeface="Calibri"/>
                <a:ea typeface="Calibri"/>
                <a:cs typeface="Calibri"/>
                <a:sym typeface="Calibri"/>
              </a:rPr>
              <a:t>Bases de Datos II</a:t>
            </a:r>
            <a:endParaRPr sz="294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68;p13">
            <a:extLst>
              <a:ext uri="{FF2B5EF4-FFF2-40B4-BE49-F238E27FC236}">
                <a16:creationId xmlns:a16="http://schemas.microsoft.com/office/drawing/2014/main" id="{483945AD-6D2D-4BF7-94FE-2665B296EA5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0" y="62630"/>
            <a:ext cx="2422477" cy="69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Jaccard</a:t>
            </a:r>
            <a:r>
              <a:rPr lang="en-US" altLang="es-PE" b="0" dirty="0">
                <a:ea typeface="ＭＳ Ｐゴシック" panose="020B0600070205080204" pitchFamily="34" charset="-128"/>
              </a:rPr>
              <a:t> coefficient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441905" y="1268015"/>
            <a:ext cx="7712459" cy="3518117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150000"/>
              </a:lnSpc>
            </a:pPr>
            <a:r>
              <a:rPr lang="es-PE" altLang="es-PE" sz="1600" dirty="0">
                <a:ea typeface="ＭＳ Ｐゴシック" panose="020B0600070205080204" pitchFamily="34" charset="-128"/>
              </a:rPr>
              <a:t>Es una medida comúnmente utilizada para medir la superposición entre dos conjuntos A y B. </a:t>
            </a:r>
          </a:p>
          <a:p>
            <a:pPr marL="114300" indent="0" eaLnBrk="1" hangingPunct="1">
              <a:lnSpc>
                <a:spcPct val="150000"/>
              </a:lnSpc>
              <a:buNone/>
            </a:pPr>
            <a:endParaRPr lang="es-PE" altLang="es-PE" sz="1100" dirty="0">
              <a:ea typeface="ＭＳ Ｐゴシック" panose="020B0600070205080204" pitchFamily="34" charset="-128"/>
            </a:endParaRPr>
          </a:p>
          <a:p>
            <a:pPr marL="114300" indent="0" eaLnBrk="1" hangingPunct="1">
              <a:lnSpc>
                <a:spcPct val="150000"/>
              </a:lnSpc>
              <a:buNone/>
            </a:pPr>
            <a:r>
              <a:rPr lang="en-US" altLang="es-PE" sz="1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   </a:t>
            </a:r>
            <a:r>
              <a:rPr lang="en-US" altLang="es-PE" sz="1600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jaccard</a:t>
            </a:r>
            <a:r>
              <a:rPr lang="en-US" altLang="es-PE" sz="16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(A,B) = </a:t>
            </a:r>
            <a:r>
              <a:rPr lang="en-US" altLang="es-PE" sz="1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|</a:t>
            </a:r>
            <a:r>
              <a:rPr lang="en-US" altLang="es-PE" sz="16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A </a:t>
            </a:r>
            <a:r>
              <a:rPr lang="en-US" altLang="es-PE" sz="1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∩</a:t>
            </a:r>
            <a:r>
              <a:rPr lang="en-US" altLang="es-PE" sz="16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B</a:t>
            </a:r>
            <a:r>
              <a:rPr lang="en-US" altLang="es-PE" sz="1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| / |</a:t>
            </a:r>
            <a:r>
              <a:rPr lang="en-US" altLang="es-PE" sz="16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A </a:t>
            </a:r>
            <a:r>
              <a:rPr lang="en-US" altLang="es-PE" sz="1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∪ </a:t>
            </a:r>
            <a:r>
              <a:rPr lang="en-US" altLang="es-PE" sz="16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s-PE" sz="1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|</a:t>
            </a:r>
          </a:p>
          <a:p>
            <a:pPr marL="114300" indent="0" eaLnBrk="1" hangingPunct="1">
              <a:lnSpc>
                <a:spcPct val="150000"/>
              </a:lnSpc>
              <a:buNone/>
            </a:pPr>
            <a:r>
              <a:rPr lang="en-US" altLang="es-PE" sz="1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   </a:t>
            </a:r>
            <a:r>
              <a:rPr lang="en-US" altLang="es-PE" sz="1600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jaccard</a:t>
            </a:r>
            <a:r>
              <a:rPr lang="en-US" altLang="es-PE" sz="16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(A,A) = </a:t>
            </a:r>
            <a:r>
              <a:rPr lang="en-US" altLang="es-PE" sz="1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1</a:t>
            </a:r>
          </a:p>
          <a:p>
            <a:pPr marL="114300" indent="0" eaLnBrk="1" hangingPunct="1">
              <a:lnSpc>
                <a:spcPct val="150000"/>
              </a:lnSpc>
              <a:buNone/>
            </a:pPr>
            <a:r>
              <a:rPr lang="en-US" altLang="es-PE" sz="1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   </a:t>
            </a:r>
            <a:r>
              <a:rPr lang="en-US" altLang="es-PE" sz="1600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jaccard</a:t>
            </a:r>
            <a:r>
              <a:rPr lang="en-US" altLang="es-PE" sz="16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(A,B) = </a:t>
            </a:r>
            <a:r>
              <a:rPr lang="en-US" altLang="es-PE" sz="1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0</a:t>
            </a:r>
            <a:r>
              <a:rPr lang="en-US" altLang="es-PE" sz="16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   </a:t>
            </a:r>
            <a:r>
              <a:rPr lang="en-US" altLang="es-PE" sz="1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if    </a:t>
            </a:r>
            <a:r>
              <a:rPr lang="en-US" altLang="es-PE" sz="16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A ∩ B = </a:t>
            </a:r>
            <a:r>
              <a:rPr lang="en-US" altLang="es-PE" sz="1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0</a:t>
            </a:r>
          </a:p>
          <a:p>
            <a:pPr eaLnBrk="1" hangingPunct="1">
              <a:lnSpc>
                <a:spcPct val="150000"/>
              </a:lnSpc>
            </a:pPr>
            <a:endParaRPr lang="en-US" altLang="es-PE" sz="1600" i="1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s-PE" sz="1600" i="1" dirty="0">
                <a:ea typeface="ＭＳ Ｐゴシック" panose="020B0600070205080204" pitchFamily="34" charset="-128"/>
              </a:rPr>
              <a:t>A</a:t>
            </a:r>
            <a:r>
              <a:rPr lang="en-US" altLang="es-PE" sz="1600" dirty="0">
                <a:ea typeface="ＭＳ Ｐゴシック" panose="020B0600070205080204" pitchFamily="34" charset="-128"/>
              </a:rPr>
              <a:t> y </a:t>
            </a:r>
            <a:r>
              <a:rPr lang="en-US" altLang="es-PE" sz="1600" i="1" dirty="0">
                <a:ea typeface="ＭＳ Ｐゴシック" panose="020B0600070205080204" pitchFamily="34" charset="-128"/>
              </a:rPr>
              <a:t>B</a:t>
            </a:r>
            <a:r>
              <a:rPr lang="en-US" altLang="es-PE" sz="1600" dirty="0">
                <a:ea typeface="ＭＳ Ｐゴシック" panose="020B0600070205080204" pitchFamily="34" charset="-128"/>
              </a:rPr>
              <a:t> no </a:t>
            </a:r>
            <a:r>
              <a:rPr lang="en-US" altLang="es-PE" sz="1600" dirty="0" err="1">
                <a:ea typeface="ＭＳ Ｐゴシック" panose="020B0600070205080204" pitchFamily="34" charset="-128"/>
              </a:rPr>
              <a:t>tienen</a:t>
            </a:r>
            <a:r>
              <a:rPr lang="en-US" altLang="es-PE" sz="1600" dirty="0">
                <a:ea typeface="ＭＳ Ｐゴシック" panose="020B0600070205080204" pitchFamily="34" charset="-128"/>
              </a:rPr>
              <a:t> el </a:t>
            </a:r>
            <a:r>
              <a:rPr lang="en-US" altLang="es-PE" sz="1600" dirty="0" err="1">
                <a:ea typeface="ＭＳ Ｐゴシック" panose="020B0600070205080204" pitchFamily="34" charset="-128"/>
              </a:rPr>
              <a:t>mismo</a:t>
            </a:r>
            <a:r>
              <a:rPr lang="en-US" altLang="es-PE" sz="1600" dirty="0">
                <a:ea typeface="ＭＳ Ｐゴシック" panose="020B0600070205080204" pitchFamily="34" charset="-128"/>
              </a:rPr>
              <a:t> </a:t>
            </a:r>
            <a:r>
              <a:rPr lang="en-US" altLang="es-PE" sz="1600" dirty="0" err="1">
                <a:ea typeface="ＭＳ Ｐゴシック" panose="020B0600070205080204" pitchFamily="34" charset="-128"/>
              </a:rPr>
              <a:t>tamaño</a:t>
            </a:r>
            <a:r>
              <a:rPr lang="en-US" altLang="es-PE" sz="1600" dirty="0"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s-PE" sz="1600" dirty="0" err="1">
                <a:ea typeface="ＭＳ Ｐゴシック" panose="020B0600070205080204" pitchFamily="34" charset="-128"/>
              </a:rPr>
              <a:t>Siempre</a:t>
            </a:r>
            <a:r>
              <a:rPr lang="en-US" altLang="es-PE" sz="1600" dirty="0">
                <a:ea typeface="ＭＳ Ｐゴシック" panose="020B0600070205080204" pitchFamily="34" charset="-128"/>
              </a:rPr>
              <a:t> se </a:t>
            </a:r>
            <a:r>
              <a:rPr lang="en-US" altLang="es-PE" sz="1600" dirty="0" err="1">
                <a:ea typeface="ＭＳ Ｐゴシック" panose="020B0600070205080204" pitchFamily="34" charset="-128"/>
              </a:rPr>
              <a:t>asigna</a:t>
            </a:r>
            <a:r>
              <a:rPr lang="en-US" altLang="es-PE" sz="1600" dirty="0">
                <a:ea typeface="ＭＳ Ｐゴシック" panose="020B0600070205080204" pitchFamily="34" charset="-128"/>
              </a:rPr>
              <a:t> un </a:t>
            </a:r>
            <a:r>
              <a:rPr lang="en-US" altLang="es-PE" sz="1600" dirty="0" err="1">
                <a:ea typeface="ＭＳ Ｐゴシック" panose="020B0600070205080204" pitchFamily="34" charset="-128"/>
              </a:rPr>
              <a:t>número</a:t>
            </a:r>
            <a:r>
              <a:rPr lang="en-US" altLang="es-PE" sz="1600" dirty="0">
                <a:ea typeface="ＭＳ Ｐゴシック" panose="020B0600070205080204" pitchFamily="34" charset="-128"/>
              </a:rPr>
              <a:t> entre 0 y 1.</a:t>
            </a:r>
          </a:p>
        </p:txBody>
      </p:sp>
      <p:sp>
        <p:nvSpPr>
          <p:cNvPr id="30724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580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Ch. 6</a:t>
            </a:r>
          </a:p>
        </p:txBody>
      </p:sp>
      <p:pic>
        <p:nvPicPr>
          <p:cNvPr id="24578" name="Picture 2" descr="Ronny Restrepo">
            <a:extLst>
              <a:ext uri="{FF2B5EF4-FFF2-40B4-BE49-F238E27FC236}">
                <a16:creationId xmlns:a16="http://schemas.microsoft.com/office/drawing/2014/main" id="{E6BA4FFE-D2CA-48FE-BF72-FFCC71FE51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6"/>
          <a:stretch/>
        </p:blipFill>
        <p:spPr bwMode="auto">
          <a:xfrm>
            <a:off x="3949726" y="2287735"/>
            <a:ext cx="4133684" cy="106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11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Jaccard</a:t>
            </a:r>
            <a:r>
              <a:rPr lang="en-US" altLang="es-PE" b="0" dirty="0">
                <a:ea typeface="ＭＳ Ｐゴシック" panose="020B0600070205080204" pitchFamily="34" charset="-128"/>
              </a:rPr>
              <a:t> coefficient</a:t>
            </a:r>
            <a:endParaRPr lang="en-US" altLang="es-PE" dirty="0">
              <a:ea typeface="ＭＳ Ｐゴシック" panose="020B0600070205080204" pitchFamily="34" charset="-128"/>
            </a:endParaRP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628650" y="1268016"/>
            <a:ext cx="7246781" cy="3364707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s-PE" sz="2000" dirty="0" err="1">
                <a:ea typeface="ＭＳ Ｐゴシック" panose="020B0600070205080204" pitchFamily="34" charset="-128"/>
              </a:rPr>
              <a:t>Ejemplo</a:t>
            </a:r>
            <a:r>
              <a:rPr lang="en-US" altLang="es-PE" sz="2000" dirty="0">
                <a:ea typeface="ＭＳ Ｐゴシック" panose="020B0600070205080204" pitchFamily="34" charset="-128"/>
              </a:rPr>
              <a:t> de scoring:</a:t>
            </a:r>
          </a:p>
          <a:p>
            <a:pPr lvl="1">
              <a:lnSpc>
                <a:spcPct val="150000"/>
              </a:lnSpc>
            </a:pPr>
            <a:r>
              <a:rPr lang="es-PE" altLang="es-PE" sz="1600" dirty="0">
                <a:ea typeface="ＭＳ Ｐゴシック" panose="020B0600070205080204" pitchFamily="34" charset="-128"/>
              </a:rPr>
              <a:t>¿Cuál será el score de coincidencia entre consulta y documento que el coeficiente de </a:t>
            </a:r>
            <a:r>
              <a:rPr lang="es-PE" altLang="es-PE" sz="1600" dirty="0" err="1">
                <a:ea typeface="ＭＳ Ｐゴシック" panose="020B0600070205080204" pitchFamily="34" charset="-128"/>
              </a:rPr>
              <a:t>Jaccard</a:t>
            </a:r>
            <a:r>
              <a:rPr lang="es-PE" altLang="es-PE" sz="1600" dirty="0">
                <a:ea typeface="ＭＳ Ｐゴシック" panose="020B0600070205080204" pitchFamily="34" charset="-128"/>
              </a:rPr>
              <a:t> calcula para cada uno de los siguientes documentos ?</a:t>
            </a:r>
          </a:p>
          <a:p>
            <a:pPr lvl="1">
              <a:lnSpc>
                <a:spcPct val="150000"/>
              </a:lnSpc>
            </a:pPr>
            <a:r>
              <a:rPr lang="en-US" altLang="es-PE" sz="1600" u="sng" dirty="0">
                <a:ea typeface="ＭＳ Ｐゴシック" panose="020B0600070205080204" pitchFamily="34" charset="-128"/>
              </a:rPr>
              <a:t>Query</a:t>
            </a:r>
            <a:r>
              <a:rPr lang="en-US" altLang="es-PE" sz="1600" dirty="0">
                <a:ea typeface="ＭＳ Ｐゴシック" panose="020B0600070205080204" pitchFamily="34" charset="-128"/>
              </a:rPr>
              <a:t>: </a:t>
            </a:r>
            <a:r>
              <a:rPr lang="en-US" altLang="es-PE" sz="1600" i="1" dirty="0" err="1">
                <a:ea typeface="ＭＳ Ｐゴシック" panose="020B0600070205080204" pitchFamily="34" charset="-128"/>
              </a:rPr>
              <a:t>idus</a:t>
            </a:r>
            <a:r>
              <a:rPr lang="en-US" altLang="es-PE" sz="1600" i="1" dirty="0">
                <a:ea typeface="ＭＳ Ｐゴシック" panose="020B0600070205080204" pitchFamily="34" charset="-128"/>
              </a:rPr>
              <a:t> de </a:t>
            </a:r>
            <a:r>
              <a:rPr lang="en-US" altLang="es-PE" sz="1600" i="1" dirty="0" err="1">
                <a:ea typeface="ＭＳ Ｐゴシック" panose="020B0600070205080204" pitchFamily="34" charset="-128"/>
              </a:rPr>
              <a:t>marzo</a:t>
            </a:r>
            <a:endParaRPr lang="en-US" altLang="es-PE" sz="1600" i="1" dirty="0">
              <a:ea typeface="ＭＳ Ｐゴシック" panose="020B0600070205080204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es-PE" sz="1600" u="sng" dirty="0">
                <a:ea typeface="ＭＳ Ｐゴシック" panose="020B0600070205080204" pitchFamily="34" charset="-128"/>
              </a:rPr>
              <a:t>Document</a:t>
            </a:r>
            <a:r>
              <a:rPr lang="en-US" altLang="es-PE" sz="1600" dirty="0">
                <a:ea typeface="ＭＳ Ｐゴシック" panose="020B0600070205080204" pitchFamily="34" charset="-128"/>
              </a:rPr>
              <a:t> 1: </a:t>
            </a:r>
            <a:r>
              <a:rPr lang="en-US" altLang="es-PE" sz="1600" i="1" dirty="0" err="1">
                <a:ea typeface="ＭＳ Ｐゴシック" panose="020B0600070205080204" pitchFamily="34" charset="-128"/>
              </a:rPr>
              <a:t>cesar</a:t>
            </a:r>
            <a:r>
              <a:rPr lang="en-US" altLang="es-PE" sz="1600" i="1" dirty="0">
                <a:ea typeface="ＭＳ Ｐゴシック" panose="020B0600070205080204" pitchFamily="34" charset="-128"/>
              </a:rPr>
              <a:t> </a:t>
            </a:r>
            <a:r>
              <a:rPr lang="en-US" altLang="es-PE" sz="1600" i="1" dirty="0" err="1">
                <a:ea typeface="ＭＳ Ｐゴシック" panose="020B0600070205080204" pitchFamily="34" charset="-128"/>
              </a:rPr>
              <a:t>murio</a:t>
            </a:r>
            <a:r>
              <a:rPr lang="en-US" altLang="es-PE" sz="1600" i="1" dirty="0">
                <a:ea typeface="ＭＳ Ｐゴシック" panose="020B0600070205080204" pitchFamily="34" charset="-128"/>
              </a:rPr>
              <a:t> </a:t>
            </a:r>
            <a:r>
              <a:rPr lang="en-US" altLang="es-PE" sz="1600" i="1" dirty="0" err="1">
                <a:ea typeface="ＭＳ Ｐゴシック" panose="020B0600070205080204" pitchFamily="34" charset="-128"/>
              </a:rPr>
              <a:t>en</a:t>
            </a:r>
            <a:r>
              <a:rPr lang="en-US" altLang="es-PE" sz="1600" i="1" dirty="0">
                <a:ea typeface="ＭＳ Ｐゴシック" panose="020B0600070205080204" pitchFamily="34" charset="-128"/>
              </a:rPr>
              <a:t> </a:t>
            </a:r>
            <a:r>
              <a:rPr lang="en-US" altLang="es-PE" sz="1600" i="1" dirty="0" err="1">
                <a:ea typeface="ＭＳ Ｐゴシック" panose="020B0600070205080204" pitchFamily="34" charset="-128"/>
              </a:rPr>
              <a:t>marzo</a:t>
            </a:r>
            <a:endParaRPr lang="en-US" altLang="es-PE" sz="1600" i="1" dirty="0">
              <a:ea typeface="ＭＳ Ｐゴシック" panose="020B0600070205080204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es-PE" sz="1600" u="sng" dirty="0">
                <a:ea typeface="ＭＳ Ｐゴシック" panose="020B0600070205080204" pitchFamily="34" charset="-128"/>
              </a:rPr>
              <a:t>Document</a:t>
            </a:r>
            <a:r>
              <a:rPr lang="en-US" altLang="es-PE" sz="1600" dirty="0">
                <a:ea typeface="ＭＳ Ｐゴシック" panose="020B0600070205080204" pitchFamily="34" charset="-128"/>
              </a:rPr>
              <a:t> 2: </a:t>
            </a:r>
            <a:r>
              <a:rPr lang="en-US" altLang="es-PE" sz="1600" i="1" dirty="0" err="1">
                <a:ea typeface="ＭＳ Ｐゴシック" panose="020B0600070205080204" pitchFamily="34" charset="-128"/>
              </a:rPr>
              <a:t>otro</a:t>
            </a:r>
            <a:r>
              <a:rPr lang="en-US" altLang="es-PE" sz="1600" i="1" dirty="0">
                <a:ea typeface="ＭＳ Ｐゴシック" panose="020B0600070205080204" pitchFamily="34" charset="-128"/>
              </a:rPr>
              <a:t> </a:t>
            </a:r>
            <a:r>
              <a:rPr lang="en-US" altLang="es-PE" sz="1600" i="1" dirty="0" err="1">
                <a:ea typeface="ＭＳ Ｐゴシック" panose="020B0600070205080204" pitchFamily="34" charset="-128"/>
              </a:rPr>
              <a:t>marzo</a:t>
            </a:r>
            <a:r>
              <a:rPr lang="en-US" altLang="es-PE" sz="1600" i="1" dirty="0">
                <a:ea typeface="ＭＳ Ｐゴシック" panose="020B0600070205080204" pitchFamily="34" charset="-128"/>
              </a:rPr>
              <a:t> </a:t>
            </a:r>
            <a:endParaRPr lang="en-US" altLang="es-PE" sz="1600" u="sng" dirty="0">
              <a:ea typeface="ＭＳ Ｐゴシック" panose="020B0600070205080204" pitchFamily="34" charset="-128"/>
            </a:endParaRPr>
          </a:p>
        </p:txBody>
      </p:sp>
      <p:sp>
        <p:nvSpPr>
          <p:cNvPr id="31748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580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Ch. 6</a:t>
            </a:r>
          </a:p>
        </p:txBody>
      </p:sp>
    </p:spTree>
    <p:extLst>
      <p:ext uri="{BB962C8B-B14F-4D97-AF65-F5344CB8AC3E}">
        <p14:creationId xmlns:p14="http://schemas.microsoft.com/office/powerpoint/2010/main" val="2302401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Jaccard</a:t>
            </a:r>
            <a:r>
              <a:rPr lang="en-US" altLang="es-PE" b="0" dirty="0">
                <a:ea typeface="ＭＳ Ｐゴシック" panose="020B0600070205080204" pitchFamily="34" charset="-128"/>
              </a:rPr>
              <a:t> coefficient</a:t>
            </a:r>
            <a:endParaRPr lang="en-US" altLang="es-PE" dirty="0">
              <a:ea typeface="ＭＳ Ｐゴシック" panose="020B0600070205080204" pitchFamily="34" charset="-128"/>
            </a:endParaRPr>
          </a:p>
        </p:txBody>
      </p:sp>
      <p:sp>
        <p:nvSpPr>
          <p:cNvPr id="1028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7917900" cy="4185633"/>
          </a:xfrm>
        </p:spPr>
        <p:txBody>
          <a:bodyPr/>
          <a:lstStyle/>
          <a:p>
            <a:pPr eaLnBrk="1" hangingPunct="1"/>
            <a:r>
              <a:rPr lang="en-US" altLang="es-PE" b="1" dirty="0" err="1">
                <a:ea typeface="ＭＳ Ｐゴシック" panose="020B0600070205080204" pitchFamily="34" charset="-128"/>
              </a:rPr>
              <a:t>Problemas</a:t>
            </a:r>
            <a:r>
              <a:rPr lang="en-US" altLang="es-PE" b="1" dirty="0">
                <a:ea typeface="ＭＳ Ｐゴシック" panose="020B0600070205080204" pitchFamily="34" charset="-128"/>
              </a:rPr>
              <a:t> con </a:t>
            </a:r>
            <a:r>
              <a:rPr lang="en-US" altLang="es-PE" b="1" dirty="0" err="1">
                <a:ea typeface="ＭＳ Ｐゴシック" panose="020B0600070205080204" pitchFamily="34" charset="-128"/>
              </a:rPr>
              <a:t>Jaccard</a:t>
            </a:r>
            <a:r>
              <a:rPr lang="en-US" altLang="es-PE" b="1" dirty="0">
                <a:ea typeface="ＭＳ Ｐゴシック" panose="020B0600070205080204" pitchFamily="34" charset="-128"/>
              </a:rPr>
              <a:t>:  </a:t>
            </a:r>
          </a:p>
          <a:p>
            <a:pPr lvl="1">
              <a:spcAft>
                <a:spcPts val="600"/>
              </a:spcAft>
            </a:pPr>
            <a:r>
              <a:rPr lang="es-PE" altLang="es-PE" dirty="0">
                <a:ea typeface="ＭＳ Ｐゴシック" panose="020B0600070205080204" pitchFamily="34" charset="-128"/>
              </a:rPr>
              <a:t>No considera la </a:t>
            </a:r>
            <a:r>
              <a:rPr lang="es-PE" altLang="es-PE" b="1" dirty="0">
                <a:ea typeface="ＭＳ Ｐゴシック" panose="020B0600070205080204" pitchFamily="34" charset="-128"/>
              </a:rPr>
              <a:t>frecuencia del término </a:t>
            </a:r>
            <a:r>
              <a:rPr lang="es-PE" altLang="es-PE" dirty="0">
                <a:ea typeface="ＭＳ Ｐゴシック" panose="020B0600070205080204" pitchFamily="34" charset="-128"/>
              </a:rPr>
              <a:t>(cuántas veces aparece un término en un documento)</a:t>
            </a:r>
          </a:p>
          <a:p>
            <a:pPr lvl="1">
              <a:spcAft>
                <a:spcPts val="600"/>
              </a:spcAft>
            </a:pPr>
            <a:r>
              <a:rPr lang="es-PE" altLang="es-PE" dirty="0">
                <a:ea typeface="ＭＳ Ｐゴシック" panose="020B0600070205080204" pitchFamily="34" charset="-128"/>
              </a:rPr>
              <a:t>Los términos raros en una colección son más informativos que los términos frecuentes.  </a:t>
            </a:r>
            <a:r>
              <a:rPr lang="es-PE" altLang="es-PE" dirty="0" err="1">
                <a:ea typeface="ＭＳ Ｐゴシック" panose="020B0600070205080204" pitchFamily="34" charset="-128"/>
              </a:rPr>
              <a:t>Jaccard</a:t>
            </a:r>
            <a:r>
              <a:rPr lang="es-PE" altLang="es-PE" dirty="0">
                <a:ea typeface="ＭＳ Ｐゴシック" panose="020B0600070205080204" pitchFamily="34" charset="-128"/>
              </a:rPr>
              <a:t> no considera esta información.</a:t>
            </a:r>
          </a:p>
          <a:p>
            <a:pPr lvl="1">
              <a:spcAft>
                <a:spcPts val="600"/>
              </a:spcAft>
            </a:pPr>
            <a:r>
              <a:rPr lang="es-PE" altLang="es-PE" dirty="0">
                <a:ea typeface="ＭＳ Ｐゴシック" panose="020B0600070205080204" pitchFamily="34" charset="-128"/>
              </a:rPr>
              <a:t>Necesitamos una forma más sofisticada de normalizar la longitud.</a:t>
            </a:r>
            <a:endParaRPr lang="en-US" altLang="es-PE" dirty="0">
              <a:ea typeface="ＭＳ Ｐゴシック" panose="020B060007020508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altLang="es-PE" dirty="0" err="1">
                <a:ea typeface="ＭＳ Ｐゴシック" panose="020B0600070205080204" pitchFamily="34" charset="-128"/>
              </a:rPr>
              <a:t>Una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ea typeface="ＭＳ Ｐゴシック" panose="020B0600070205080204" pitchFamily="34" charset="-128"/>
              </a:rPr>
              <a:t>solución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ea typeface="ＭＳ Ｐゴシック" panose="020B0600070205080204" pitchFamily="34" charset="-128"/>
              </a:rPr>
              <a:t>rápida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ea typeface="ＭＳ Ｐゴシック" panose="020B0600070205080204" pitchFamily="34" charset="-128"/>
              </a:rPr>
              <a:t>sería</a:t>
            </a:r>
            <a:r>
              <a:rPr lang="en-US" altLang="es-PE" dirty="0">
                <a:ea typeface="ＭＳ Ｐゴシック" panose="020B0600070205080204" pitchFamily="34" charset="-128"/>
              </a:rPr>
              <a:t> lo </a:t>
            </a:r>
            <a:r>
              <a:rPr lang="en-US" altLang="es-PE" dirty="0" err="1">
                <a:ea typeface="ＭＳ Ｐゴシック" panose="020B0600070205080204" pitchFamily="34" charset="-128"/>
              </a:rPr>
              <a:t>siguiente</a:t>
            </a:r>
            <a:r>
              <a:rPr lang="en-US" altLang="es-PE" dirty="0">
                <a:ea typeface="ＭＳ Ｐゴシック" panose="020B0600070205080204" pitchFamily="34" charset="-128"/>
              </a:rPr>
              <a:t>:</a:t>
            </a:r>
          </a:p>
          <a:p>
            <a:pPr lvl="1"/>
            <a:endParaRPr lang="en-US" altLang="es-PE" sz="1600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143575"/>
              </p:ext>
            </p:extLst>
          </p:nvPr>
        </p:nvGraphicFramePr>
        <p:xfrm>
          <a:off x="3371881" y="4139138"/>
          <a:ext cx="2289956" cy="449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93760" imgH="253800" progId="Equation.3">
                  <p:embed/>
                </p:oleObj>
              </mc:Choice>
              <mc:Fallback>
                <p:oleObj name="Equation" r:id="rId3" imgW="1193760" imgH="2538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1881" y="4139138"/>
                        <a:ext cx="2289956" cy="4494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580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Ch. 6</a:t>
            </a:r>
          </a:p>
        </p:txBody>
      </p:sp>
    </p:spTree>
    <p:extLst>
      <p:ext uri="{BB962C8B-B14F-4D97-AF65-F5344CB8AC3E}">
        <p14:creationId xmlns:p14="http://schemas.microsoft.com/office/powerpoint/2010/main" val="213241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D376035-8984-47A1-9936-6F12B37C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Score 2</a:t>
            </a:r>
          </a:p>
        </p:txBody>
      </p:sp>
    </p:spTree>
    <p:extLst>
      <p:ext uri="{BB962C8B-B14F-4D97-AF65-F5344CB8AC3E}">
        <p14:creationId xmlns:p14="http://schemas.microsoft.com/office/powerpoint/2010/main" val="118967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</a:t>
            </a:r>
            <a:br>
              <a:rPr lang="en-US" altLang="es-PE" dirty="0">
                <a:ea typeface="ＭＳ Ｐゴシック" panose="020B0600070205080204" pitchFamily="34" charset="-128"/>
              </a:rPr>
            </a:br>
            <a:r>
              <a:rPr lang="en-US" altLang="es-PE" dirty="0">
                <a:ea typeface="ＭＳ Ｐゴシック" panose="020B0600070205080204" pitchFamily="34" charset="-128"/>
              </a:rPr>
              <a:t>	</a:t>
            </a:r>
            <a:r>
              <a:rPr lang="en-US" altLang="es-PE" b="0" dirty="0">
                <a:ea typeface="ＭＳ Ｐゴシック" panose="020B0600070205080204" pitchFamily="34" charset="-128"/>
              </a:rPr>
              <a:t>(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recordar</a:t>
            </a:r>
            <a:r>
              <a:rPr lang="en-US" altLang="es-PE" b="0" dirty="0">
                <a:ea typeface="ＭＳ Ｐゴシック" panose="020B0600070205080204" pitchFamily="34" charset="-128"/>
              </a:rPr>
              <a:t>) Binary term-document incidence matrix</a:t>
            </a:r>
          </a:p>
        </p:txBody>
      </p:sp>
      <p:graphicFrame>
        <p:nvGraphicFramePr>
          <p:cNvPr id="2050" name="Object 1028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82942148"/>
              </p:ext>
            </p:extLst>
          </p:nvPr>
        </p:nvGraphicFramePr>
        <p:xfrm>
          <a:off x="311625" y="1485631"/>
          <a:ext cx="7554913" cy="277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791852" imgH="3596678" progId="Excel.Sheet.8">
                  <p:embed/>
                </p:oleObj>
              </mc:Choice>
              <mc:Fallback>
                <p:oleObj name="Worksheet" r:id="rId2" imgW="9791852" imgH="3596678" progId="Excel.Sheet.8">
                  <p:embed/>
                  <p:pic>
                    <p:nvPicPr>
                      <p:cNvPr id="205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625" y="1485631"/>
                        <a:ext cx="7554913" cy="2779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TextBox 6"/>
          <p:cNvSpPr txBox="1">
            <a:spLocks noChangeArrowheads="1"/>
          </p:cNvSpPr>
          <p:nvPr/>
        </p:nvSpPr>
        <p:spPr bwMode="auto">
          <a:xfrm>
            <a:off x="349525" y="4170349"/>
            <a:ext cx="74847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600" dirty="0" err="1"/>
              <a:t>En</a:t>
            </a:r>
            <a:r>
              <a:rPr lang="en-US" altLang="es-PE" sz="1600" dirty="0"/>
              <a:t> </a:t>
            </a:r>
            <a:r>
              <a:rPr lang="en-US" altLang="es-PE" sz="1600" dirty="0" err="1"/>
              <a:t>donde</a:t>
            </a:r>
            <a:r>
              <a:rPr lang="en-US" altLang="es-PE" sz="1600" dirty="0"/>
              <a:t> </a:t>
            </a:r>
            <a:r>
              <a:rPr lang="en-US" altLang="es-PE" sz="1600" dirty="0" err="1"/>
              <a:t>cada</a:t>
            </a:r>
            <a:r>
              <a:rPr lang="en-US" altLang="es-PE" sz="1600" dirty="0"/>
              <a:t> </a:t>
            </a:r>
            <a:r>
              <a:rPr lang="en-US" altLang="es-PE" sz="1600" dirty="0" err="1"/>
              <a:t>documento</a:t>
            </a:r>
            <a:r>
              <a:rPr lang="en-US" altLang="es-PE" sz="1600" dirty="0"/>
              <a:t> </a:t>
            </a:r>
            <a:r>
              <a:rPr lang="en-US" altLang="es-PE" sz="1600" dirty="0" err="1"/>
              <a:t>es</a:t>
            </a:r>
            <a:r>
              <a:rPr lang="en-US" altLang="es-PE" sz="1600" dirty="0"/>
              <a:t> </a:t>
            </a:r>
            <a:r>
              <a:rPr lang="en-US" altLang="es-PE" sz="1600" dirty="0" err="1"/>
              <a:t>representado</a:t>
            </a:r>
            <a:r>
              <a:rPr lang="en-US" altLang="es-PE" sz="1600" dirty="0"/>
              <a:t> </a:t>
            </a:r>
            <a:r>
              <a:rPr lang="en-US" altLang="es-PE" sz="1600" dirty="0" err="1"/>
              <a:t>por</a:t>
            </a:r>
            <a:r>
              <a:rPr lang="en-US" altLang="es-PE" sz="1600" dirty="0"/>
              <a:t> un vector </a:t>
            </a:r>
            <a:r>
              <a:rPr lang="en-US" altLang="es-PE" sz="1600" dirty="0" err="1"/>
              <a:t>binario</a:t>
            </a:r>
            <a:r>
              <a:rPr lang="en-US" altLang="es-PE" sz="1600" dirty="0"/>
              <a:t>∈ {0,1}</a:t>
            </a:r>
            <a:r>
              <a:rPr lang="en-US" altLang="es-PE" sz="1600" baseline="30000" dirty="0"/>
              <a:t>|V|</a:t>
            </a:r>
          </a:p>
        </p:txBody>
      </p:sp>
      <p:sp>
        <p:nvSpPr>
          <p:cNvPr id="2053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Sec. 6.2</a:t>
            </a:r>
          </a:p>
        </p:txBody>
      </p:sp>
    </p:spTree>
    <p:extLst>
      <p:ext uri="{BB962C8B-B14F-4D97-AF65-F5344CB8AC3E}">
        <p14:creationId xmlns:p14="http://schemas.microsoft.com/office/powerpoint/2010/main" val="3222233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</a:t>
            </a:r>
            <a:r>
              <a:rPr lang="en-US" altLang="es-PE" b="0" dirty="0">
                <a:ea typeface="ＭＳ Ｐゴシック" panose="020B0600070205080204" pitchFamily="34" charset="-128"/>
              </a:rPr>
              <a:t>Term-document count matrices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PE" altLang="es-PE" dirty="0">
                <a:ea typeface="ＭＳ Ｐゴシック" panose="020B0600070205080204" pitchFamily="34" charset="-128"/>
              </a:rPr>
              <a:t>Considere la cantidad de ocurrencias de un término en un documento: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</a:p>
          <a:p>
            <a:pPr lvl="1" eaLnBrk="1" hangingPunct="1"/>
            <a:r>
              <a:rPr lang="en-US" altLang="es-PE" dirty="0" err="1">
                <a:ea typeface="ＭＳ Ｐゴシック" panose="020B0600070205080204" pitchFamily="34" charset="-128"/>
              </a:rPr>
              <a:t>Cada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ea typeface="ＭＳ Ｐゴシック" panose="020B0600070205080204" pitchFamily="34" charset="-128"/>
              </a:rPr>
              <a:t>documento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ea typeface="ＭＳ Ｐゴシック" panose="020B0600070205080204" pitchFamily="34" charset="-128"/>
              </a:rPr>
              <a:t>es</a:t>
            </a:r>
            <a:r>
              <a:rPr lang="en-US" altLang="es-PE" dirty="0">
                <a:ea typeface="ＭＳ Ｐゴシック" panose="020B0600070205080204" pitchFamily="34" charset="-128"/>
              </a:rPr>
              <a:t> un vector de </a:t>
            </a:r>
            <a:r>
              <a:rPr lang="en-US" altLang="es-PE" dirty="0" err="1">
                <a:ea typeface="ＭＳ Ｐゴシック" panose="020B0600070205080204" pitchFamily="34" charset="-128"/>
              </a:rPr>
              <a:t>conteo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latin typeface="Lucida Sans Unicode" panose="020B0602030504020204" pitchFamily="34" charset="0"/>
                <a:ea typeface="ＭＳ Ｐゴシック" panose="020B0600070205080204" pitchFamily="34" charset="-128"/>
                <a:cs typeface="Lucida Sans Unicode" panose="020B0602030504020204" pitchFamily="34" charset="0"/>
              </a:rPr>
              <a:t>ℕ</a:t>
            </a:r>
            <a:r>
              <a:rPr lang="en-US" altLang="es-PE" baseline="30000" dirty="0" err="1">
                <a:ea typeface="ＭＳ Ｐゴシック" panose="020B0600070205080204" pitchFamily="34" charset="-128"/>
              </a:rPr>
              <a:t>v</a:t>
            </a:r>
            <a:r>
              <a:rPr lang="en-US" altLang="es-PE" dirty="0">
                <a:ea typeface="ＭＳ Ｐゴシック" panose="020B0600070205080204" pitchFamily="34" charset="-128"/>
              </a:rPr>
              <a:t>: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013761"/>
              </p:ext>
            </p:extLst>
          </p:nvPr>
        </p:nvGraphicFramePr>
        <p:xfrm>
          <a:off x="135493" y="2209787"/>
          <a:ext cx="7971342" cy="241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791700" imgH="2926080" progId="Excel.Sheet.8">
                  <p:embed/>
                </p:oleObj>
              </mc:Choice>
              <mc:Fallback>
                <p:oleObj name="Worksheet" r:id="rId2" imgW="9791700" imgH="2926080" progId="Excel.Sheet.8">
                  <p:embed/>
                  <p:pic>
                    <p:nvPicPr>
                      <p:cNvPr id="30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93" y="2209787"/>
                        <a:ext cx="7971342" cy="24195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3091639" y="2140639"/>
            <a:ext cx="1100700" cy="247994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endParaRPr lang="es-PE" altLang="es-PE" sz="1800"/>
          </a:p>
        </p:txBody>
      </p:sp>
      <p:sp>
        <p:nvSpPr>
          <p:cNvPr id="3078" name="Rectangle 5"/>
          <p:cNvSpPr>
            <a:spLocks noChangeArrowheads="1"/>
          </p:cNvSpPr>
          <p:nvPr/>
        </p:nvSpPr>
        <p:spPr bwMode="auto">
          <a:xfrm>
            <a:off x="3499860" y="1457600"/>
            <a:ext cx="1915705" cy="292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endParaRPr lang="es-PE" altLang="es-PE" sz="1800"/>
          </a:p>
        </p:txBody>
      </p:sp>
      <p:sp>
        <p:nvSpPr>
          <p:cNvPr id="3079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Sec. 6.2</a:t>
            </a:r>
          </a:p>
        </p:txBody>
      </p:sp>
    </p:spTree>
    <p:extLst>
      <p:ext uri="{BB962C8B-B14F-4D97-AF65-F5344CB8AC3E}">
        <p14:creationId xmlns:p14="http://schemas.microsoft.com/office/powerpoint/2010/main" val="3339013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</a:t>
            </a:r>
            <a:r>
              <a:rPr lang="en-US" altLang="es-PE" b="0" dirty="0">
                <a:ea typeface="ＭＳ Ｐゴシック" panose="020B0600070205080204" pitchFamily="34" charset="-128"/>
              </a:rPr>
              <a:t>Term frequency  </a:t>
            </a:r>
            <a:r>
              <a:rPr lang="en-US" altLang="es-PE" dirty="0" err="1">
                <a:ea typeface="ＭＳ Ｐゴシック" panose="020B0600070205080204" pitchFamily="34" charset="-128"/>
              </a:rPr>
              <a:t>tf</a:t>
            </a:r>
            <a:endParaRPr lang="en-US" altLang="es-PE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7912113" cy="4050234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s-PE" dirty="0">
                <a:ea typeface="ＭＳ Ｐゴシック" panose="020B0600070205080204" pitchFamily="34" charset="-128"/>
              </a:rPr>
              <a:t>La </a:t>
            </a:r>
            <a:r>
              <a:rPr lang="en-US" altLang="es-PE" dirty="0" err="1">
                <a:ea typeface="ＭＳ Ｐゴシック" panose="020B0600070205080204" pitchFamily="34" charset="-128"/>
              </a:rPr>
              <a:t>frecuencia</a:t>
            </a:r>
            <a:r>
              <a:rPr lang="en-US" altLang="es-PE" dirty="0">
                <a:ea typeface="ＭＳ Ｐゴシック" panose="020B0600070205080204" pitchFamily="34" charset="-128"/>
              </a:rPr>
              <a:t> del </a:t>
            </a:r>
            <a:r>
              <a:rPr lang="en-US" altLang="es-PE" dirty="0" err="1">
                <a:ea typeface="ＭＳ Ｐゴシック" panose="020B0600070205080204" pitchFamily="34" charset="-128"/>
              </a:rPr>
              <a:t>término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ea typeface="ＭＳ Ｐゴシック" panose="020B0600070205080204" pitchFamily="34" charset="-128"/>
              </a:rPr>
              <a:t>tf</a:t>
            </a:r>
            <a:r>
              <a:rPr lang="en-US" altLang="es-PE" i="1" baseline="-25000" dirty="0" err="1">
                <a:ea typeface="ＭＳ Ｐゴシック" panose="020B0600070205080204" pitchFamily="34" charset="-128"/>
              </a:rPr>
              <a:t>t,d</a:t>
            </a:r>
            <a:r>
              <a:rPr lang="en-US" altLang="es-PE" dirty="0">
                <a:ea typeface="ＭＳ Ｐゴシック" panose="020B0600070205080204" pitchFamily="34" charset="-128"/>
              </a:rPr>
              <a:t> es </a:t>
            </a:r>
            <a:r>
              <a:rPr lang="en-US" altLang="es-PE" dirty="0" err="1">
                <a:ea typeface="ＭＳ Ｐゴシック" panose="020B0600070205080204" pitchFamily="34" charset="-128"/>
              </a:rPr>
              <a:t>definido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ea typeface="ＭＳ Ｐゴシック" panose="020B0600070205080204" pitchFamily="34" charset="-128"/>
              </a:rPr>
              <a:t>como</a:t>
            </a:r>
            <a:r>
              <a:rPr lang="en-US" altLang="es-PE" dirty="0">
                <a:ea typeface="ＭＳ Ｐゴシック" panose="020B0600070205080204" pitchFamily="34" charset="-128"/>
              </a:rPr>
              <a:t> el </a:t>
            </a:r>
            <a:r>
              <a:rPr lang="en-US" altLang="es-PE" dirty="0" err="1">
                <a:ea typeface="ＭＳ Ｐゴシック" panose="020B0600070205080204" pitchFamily="34" charset="-128"/>
              </a:rPr>
              <a:t>número</a:t>
            </a:r>
            <a:r>
              <a:rPr lang="en-US" altLang="es-PE" dirty="0">
                <a:ea typeface="ＭＳ Ｐゴシック" panose="020B0600070205080204" pitchFamily="34" charset="-128"/>
              </a:rPr>
              <a:t> de </a:t>
            </a:r>
            <a:r>
              <a:rPr lang="en-US" altLang="es-PE" dirty="0" err="1">
                <a:ea typeface="ＭＳ Ｐゴシック" panose="020B0600070205080204" pitchFamily="34" charset="-128"/>
              </a:rPr>
              <a:t>veces</a:t>
            </a:r>
            <a:r>
              <a:rPr lang="en-US" altLang="es-PE" dirty="0">
                <a:ea typeface="ＭＳ Ｐゴシック" panose="020B0600070205080204" pitchFamily="34" charset="-128"/>
              </a:rPr>
              <a:t> que </a:t>
            </a:r>
            <a:r>
              <a:rPr lang="en-US" altLang="es-PE" dirty="0" err="1">
                <a:ea typeface="ＭＳ Ｐゴシック" panose="020B0600070205080204" pitchFamily="34" charset="-128"/>
              </a:rPr>
              <a:t>ocurre</a:t>
            </a:r>
            <a:r>
              <a:rPr lang="en-US" altLang="es-PE" dirty="0">
                <a:ea typeface="ＭＳ Ｐゴシック" panose="020B0600070205080204" pitchFamily="34" charset="-128"/>
              </a:rPr>
              <a:t> el t</a:t>
            </a:r>
            <a:r>
              <a:rPr lang="es-PE" altLang="es-PE" dirty="0">
                <a:ea typeface="ＭＳ Ｐゴシック" panose="020B0600070205080204" pitchFamily="34" charset="-128"/>
              </a:rPr>
              <a:t>é</a:t>
            </a:r>
            <a:r>
              <a:rPr lang="en-US" altLang="es-PE" dirty="0" err="1">
                <a:ea typeface="ＭＳ Ｐゴシック" panose="020B0600070205080204" pitchFamily="34" charset="-128"/>
              </a:rPr>
              <a:t>rmino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i="1" dirty="0">
                <a:ea typeface="ＭＳ Ｐゴシック" panose="020B0600070205080204" pitchFamily="34" charset="-128"/>
              </a:rPr>
              <a:t>t </a:t>
            </a:r>
            <a:r>
              <a:rPr lang="en-US" altLang="es-PE" dirty="0" err="1">
                <a:ea typeface="ＭＳ Ｐゴシック" panose="020B0600070205080204" pitchFamily="34" charset="-128"/>
              </a:rPr>
              <a:t>en</a:t>
            </a:r>
            <a:r>
              <a:rPr lang="en-US" altLang="es-PE" dirty="0">
                <a:ea typeface="ＭＳ Ｐゴシック" panose="020B0600070205080204" pitchFamily="34" charset="-128"/>
              </a:rPr>
              <a:t> el </a:t>
            </a:r>
            <a:r>
              <a:rPr lang="en-US" altLang="es-PE" dirty="0" err="1">
                <a:ea typeface="ＭＳ Ｐゴシック" panose="020B0600070205080204" pitchFamily="34" charset="-128"/>
              </a:rPr>
              <a:t>documento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i="1" dirty="0">
                <a:ea typeface="ＭＳ Ｐゴシック" panose="020B0600070205080204" pitchFamily="34" charset="-128"/>
              </a:rPr>
              <a:t>d</a:t>
            </a:r>
            <a:r>
              <a:rPr lang="en-US" altLang="es-PE" dirty="0"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altLang="es-PE" dirty="0">
                <a:solidFill>
                  <a:srgbClr val="C0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 </a:t>
            </a:r>
            <a:r>
              <a:rPr lang="es-PE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Queremos utilizar </a:t>
            </a:r>
            <a:r>
              <a:rPr lang="es-PE" altLang="es-PE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tf</a:t>
            </a:r>
            <a:r>
              <a:rPr lang="es-PE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para calcular el score de coincidencia entre documento y consulta. ¿Pero cómo</a:t>
            </a:r>
            <a:r>
              <a:rPr lang="en-US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?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altLang="es-PE" dirty="0">
                <a:ea typeface="ＭＳ Ｐゴシック" panose="020B0600070205080204" pitchFamily="34" charset="-128"/>
              </a:rPr>
              <a:t>La frecuencia del término en bruto no es lo que queremos:</a:t>
            </a:r>
            <a:endParaRPr lang="en-US" altLang="es-PE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altLang="es-PE" dirty="0">
                <a:ea typeface="ＭＳ Ｐゴシック" panose="020B0600070205080204" pitchFamily="34" charset="-128"/>
              </a:rPr>
              <a:t>Un documento con 10 apariciones del término sería más relevante que un documento con una sola ocurrencia del término</a:t>
            </a:r>
            <a:r>
              <a:rPr lang="en-US" altLang="es-PE" dirty="0">
                <a:ea typeface="ＭＳ Ｐゴシック" panose="020B0600070205080204" pitchFamily="34" charset="-128"/>
              </a:rPr>
              <a:t>.</a:t>
            </a: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altLang="es-PE" dirty="0">
                <a:ea typeface="ＭＳ Ｐゴシック" panose="020B0600070205080204" pitchFamily="34" charset="-128"/>
              </a:rPr>
              <a:t>Pero no es 10 veces más relevante.</a:t>
            </a:r>
            <a:endParaRPr lang="en-US" altLang="es-PE" dirty="0">
              <a:ea typeface="ＭＳ Ｐゴシック" panose="020B0600070205080204" pitchFamily="34" charset="-128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b="1" dirty="0"/>
              <a:t>La relevancia no aumenta proporcionalmente con la frecuencia del término.</a:t>
            </a:r>
          </a:p>
          <a:p>
            <a:pPr eaLnBrk="1" hangingPunct="1"/>
            <a:endParaRPr lang="en-US" altLang="es-PE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51181" y="4390720"/>
            <a:ext cx="3988038" cy="4000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Tener</a:t>
            </a:r>
            <a:r>
              <a:rPr lang="en-US" sz="16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6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cuenta</a:t>
            </a:r>
            <a:r>
              <a:rPr lang="en-US" sz="16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:  </a:t>
            </a:r>
            <a:r>
              <a:rPr lang="en-US" sz="16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frecuencia</a:t>
            </a:r>
            <a:r>
              <a:rPr lang="en-US" sz="16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6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conteo</a:t>
            </a:r>
            <a:r>
              <a:rPr lang="en-US" sz="16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6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IR</a:t>
            </a:r>
          </a:p>
        </p:txBody>
      </p:sp>
    </p:spTree>
    <p:extLst>
      <p:ext uri="{BB962C8B-B14F-4D97-AF65-F5344CB8AC3E}">
        <p14:creationId xmlns:p14="http://schemas.microsoft.com/office/powerpoint/2010/main" val="2638078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</a:t>
            </a:r>
            <a:r>
              <a:rPr lang="en-US" altLang="es-PE" b="0" dirty="0">
                <a:ea typeface="ＭＳ Ｐゴシック" panose="020B0600070205080204" pitchFamily="34" charset="-128"/>
              </a:rPr>
              <a:t>Log-frequency weighting</a:t>
            </a:r>
          </a:p>
        </p:txBody>
      </p:sp>
      <p:sp>
        <p:nvSpPr>
          <p:cNvPr id="4101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7853506" cy="418563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El log-frequency weight de un </a:t>
            </a:r>
            <a:r>
              <a:rPr lang="en-US" altLang="es-PE" dirty="0" err="1">
                <a:ea typeface="ＭＳ Ｐゴシック" panose="020B0600070205080204" pitchFamily="34" charset="-128"/>
              </a:rPr>
              <a:t>término</a:t>
            </a:r>
            <a:r>
              <a:rPr lang="en-US" altLang="es-PE" dirty="0">
                <a:ea typeface="ＭＳ Ｐゴシック" panose="020B0600070205080204" pitchFamily="34" charset="-128"/>
              </a:rPr>
              <a:t> t </a:t>
            </a:r>
            <a:r>
              <a:rPr lang="en-US" altLang="es-PE" dirty="0" err="1">
                <a:ea typeface="ＭＳ Ｐゴシック" panose="020B0600070205080204" pitchFamily="34" charset="-128"/>
              </a:rPr>
              <a:t>en</a:t>
            </a:r>
            <a:r>
              <a:rPr lang="en-US" altLang="es-PE" dirty="0">
                <a:ea typeface="ＭＳ Ｐゴシック" panose="020B0600070205080204" pitchFamily="34" charset="-128"/>
              </a:rPr>
              <a:t> d </a:t>
            </a:r>
            <a:r>
              <a:rPr lang="en-US" altLang="es-PE" dirty="0" err="1">
                <a:ea typeface="ＭＳ Ｐゴシック" panose="020B0600070205080204" pitchFamily="34" charset="-128"/>
              </a:rPr>
              <a:t>es</a:t>
            </a:r>
            <a:r>
              <a:rPr lang="en-US" altLang="es-PE" dirty="0">
                <a:ea typeface="ＭＳ Ｐゴシック" panose="020B0600070205080204" pitchFamily="34" charset="-128"/>
              </a:rPr>
              <a:t>:</a:t>
            </a:r>
          </a:p>
          <a:p>
            <a:pPr eaLnBrk="1" hangingPunct="1"/>
            <a:endParaRPr lang="en-US" altLang="es-PE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s-PE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s-PE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0 → 0, 1 → 1, 2 → 1.3, 10 → 2, 1000 → 4, etc.</a:t>
            </a:r>
          </a:p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El score para el par </a:t>
            </a:r>
            <a:r>
              <a:rPr lang="en-US" altLang="es-PE" dirty="0" err="1">
                <a:ea typeface="ＭＳ Ｐゴシック" panose="020B0600070205080204" pitchFamily="34" charset="-128"/>
              </a:rPr>
              <a:t>documento-consulta</a:t>
            </a:r>
            <a:r>
              <a:rPr lang="en-US" altLang="es-PE" dirty="0">
                <a:ea typeface="ＭＳ Ｐゴシック" panose="020B0600070205080204" pitchFamily="34" charset="-128"/>
              </a:rPr>
              <a:t>: </a:t>
            </a:r>
            <a:r>
              <a:rPr lang="en-US" altLang="es-PE" dirty="0" err="1">
                <a:ea typeface="ＭＳ Ｐゴシック" panose="020B0600070205080204" pitchFamily="34" charset="-128"/>
              </a:rPr>
              <a:t>suma</a:t>
            </a:r>
            <a:r>
              <a:rPr lang="en-US" altLang="es-PE" dirty="0">
                <a:ea typeface="ＭＳ Ｐゴシック" panose="020B0600070205080204" pitchFamily="34" charset="-128"/>
              </a:rPr>
              <a:t> de </a:t>
            </a:r>
            <a:r>
              <a:rPr lang="en-US" altLang="es-PE" dirty="0" err="1">
                <a:ea typeface="ＭＳ Ｐゴシック" panose="020B0600070205080204" pitchFamily="34" charset="-128"/>
              </a:rPr>
              <a:t>los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ea typeface="ＭＳ Ｐゴシック" panose="020B0600070205080204" pitchFamily="34" charset="-128"/>
              </a:rPr>
              <a:t>términos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i="1" dirty="0">
                <a:ea typeface="ＭＳ Ｐゴシック" panose="020B0600070205080204" pitchFamily="34" charset="-128"/>
              </a:rPr>
              <a:t>t</a:t>
            </a:r>
            <a:r>
              <a:rPr lang="en-US" altLang="es-PE" dirty="0">
                <a:ea typeface="ＭＳ Ｐゴシック" panose="020B0600070205080204" pitchFamily="34" charset="-128"/>
              </a:rPr>
              <a:t> que </a:t>
            </a:r>
            <a:r>
              <a:rPr lang="en-US" altLang="es-PE" dirty="0" err="1">
                <a:ea typeface="ＭＳ Ｐゴシック" panose="020B0600070205080204" pitchFamily="34" charset="-128"/>
              </a:rPr>
              <a:t>coinciden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ea typeface="ＭＳ Ｐゴシック" panose="020B0600070205080204" pitchFamily="34" charset="-128"/>
              </a:rPr>
              <a:t>en</a:t>
            </a:r>
            <a:r>
              <a:rPr lang="en-US" altLang="es-PE" dirty="0">
                <a:ea typeface="ＭＳ Ｐゴシック" panose="020B0600070205080204" pitchFamily="34" charset="-128"/>
              </a:rPr>
              <a:t> ambos </a:t>
            </a:r>
            <a:r>
              <a:rPr lang="en-US" altLang="es-PE" i="1" dirty="0">
                <a:ea typeface="ＭＳ Ｐゴシック" panose="020B0600070205080204" pitchFamily="34" charset="-128"/>
              </a:rPr>
              <a:t>q</a:t>
            </a:r>
            <a:r>
              <a:rPr lang="en-US" altLang="es-PE" dirty="0">
                <a:ea typeface="ＭＳ Ｐゴシック" panose="020B0600070205080204" pitchFamily="34" charset="-128"/>
              </a:rPr>
              <a:t> y </a:t>
            </a:r>
            <a:r>
              <a:rPr lang="en-US" altLang="es-PE" i="1" dirty="0">
                <a:ea typeface="ＭＳ Ｐゴシック" panose="020B0600070205080204" pitchFamily="34" charset="-128"/>
              </a:rPr>
              <a:t>d</a:t>
            </a:r>
            <a:r>
              <a:rPr lang="en-US" altLang="es-PE" dirty="0">
                <a:ea typeface="ＭＳ Ｐゴシック" panose="020B0600070205080204" pitchFamily="34" charset="-128"/>
              </a:rPr>
              <a:t>:</a:t>
            </a:r>
          </a:p>
          <a:p>
            <a:pPr eaLnBrk="1" hangingPunct="1"/>
            <a:endParaRPr lang="en-US" altLang="es-PE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s-PE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s-PE" altLang="es-PE" dirty="0">
                <a:ea typeface="ＭＳ Ｐゴシック" panose="020B0600070205080204" pitchFamily="34" charset="-128"/>
              </a:rPr>
              <a:t>El score es 0 si ninguno de los términos de la consulta está presente en el documento</a:t>
            </a:r>
            <a:r>
              <a:rPr lang="en-US" altLang="es-PE" dirty="0">
                <a:ea typeface="ＭＳ Ｐゴシック" panose="020B0600070205080204" pitchFamily="34" charset="-128"/>
              </a:rPr>
              <a:t>.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912123"/>
              </p:ext>
            </p:extLst>
          </p:nvPr>
        </p:nvGraphicFramePr>
        <p:xfrm>
          <a:off x="2087637" y="1418400"/>
          <a:ext cx="4430163" cy="697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08160" imgH="457200" progId="Equation.3">
                  <p:embed/>
                </p:oleObj>
              </mc:Choice>
              <mc:Fallback>
                <p:oleObj name="Equation" r:id="rId2" imgW="2108160" imgH="457200" progId="Equation.3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637" y="1418400"/>
                        <a:ext cx="4430163" cy="6978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Object 3"/>
              <p:cNvSpPr txBox="1"/>
              <p:nvPr/>
            </p:nvSpPr>
            <p:spPr bwMode="auto">
              <a:xfrm>
                <a:off x="3871913" y="3468688"/>
                <a:ext cx="2979737" cy="6143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PE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s-PE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s-PE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PE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m:rPr>
                              <m:nor/>
                            </m:rPr>
                            <a:rPr lang="es-PE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PE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sSub>
                            <m:sSubPr>
                              <m:ctrlP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s-PE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P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s-P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PE" dirty="0"/>
              </a:p>
            </p:txBody>
          </p:sp>
        </mc:Choice>
        <mc:Fallback xmlns="">
          <p:sp>
            <p:nvSpPr>
              <p:cNvPr id="4099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1913" y="3468688"/>
                <a:ext cx="2979737" cy="614362"/>
              </a:xfrm>
              <a:prstGeom prst="rect">
                <a:avLst/>
              </a:prstGeom>
              <a:blipFill>
                <a:blip r:embed="rId5"/>
                <a:stretch>
                  <a:fillRect l="-9611" t="-107921" b="-14653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2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Sec. 6.2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7637" y="3474075"/>
            <a:ext cx="1783888" cy="60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89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D376035-8984-47A1-9936-6F12B37C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Score 3</a:t>
            </a:r>
          </a:p>
        </p:txBody>
      </p:sp>
    </p:spTree>
    <p:extLst>
      <p:ext uri="{BB962C8B-B14F-4D97-AF65-F5344CB8AC3E}">
        <p14:creationId xmlns:p14="http://schemas.microsoft.com/office/powerpoint/2010/main" val="2537745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</a:t>
            </a:r>
            <a:r>
              <a:rPr lang="en-US" altLang="es-PE" b="0" dirty="0">
                <a:ea typeface="ＭＳ Ｐゴシック" panose="020B0600070205080204" pitchFamily="34" charset="-128"/>
              </a:rPr>
              <a:t>Document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11625" y="789650"/>
            <a:ext cx="7958486" cy="4303211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altLang="es-PE" dirty="0">
                <a:ea typeface="ＭＳ Ｐゴシック" panose="020B0600070205080204" pitchFamily="34" charset="-128"/>
              </a:rPr>
              <a:t>Los </a:t>
            </a:r>
            <a:r>
              <a:rPr lang="es-PE" altLang="es-PE" b="1" dirty="0">
                <a:ea typeface="ＭＳ Ｐゴシック" panose="020B0600070205080204" pitchFamily="34" charset="-128"/>
              </a:rPr>
              <a:t>términos raros </a:t>
            </a:r>
            <a:r>
              <a:rPr lang="es-PE" altLang="es-PE" dirty="0">
                <a:ea typeface="ＭＳ Ｐゴシック" panose="020B0600070205080204" pitchFamily="34" charset="-128"/>
              </a:rPr>
              <a:t>tienden a ser más informativos que los términos más frecuentes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s-PE" dirty="0" err="1">
                <a:ea typeface="ＭＳ Ｐゴシック" panose="020B0600070205080204" pitchFamily="34" charset="-128"/>
              </a:rPr>
              <a:t>Recordar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ea typeface="ＭＳ Ｐゴシック" panose="020B0600070205080204" pitchFamily="34" charset="-128"/>
              </a:rPr>
              <a:t>los</a:t>
            </a:r>
            <a:r>
              <a:rPr lang="en-US" altLang="es-PE" dirty="0">
                <a:ea typeface="ＭＳ Ｐゴシック" panose="020B0600070205080204" pitchFamily="34" charset="-128"/>
              </a:rPr>
              <a:t> stop words</a:t>
            </a: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Considere un término en la consulta que sea raro en la colección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Por ejemplo, </a:t>
            </a:r>
            <a:r>
              <a:rPr lang="es-PE" altLang="es-PE" i="1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aracnocéntrico</a:t>
            </a:r>
            <a:endParaRPr lang="en-US" altLang="es-PE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altLang="es-PE" dirty="0">
                <a:ea typeface="ＭＳ Ｐゴシック" panose="020B0600070205080204" pitchFamily="34" charset="-128"/>
              </a:rPr>
              <a:t>Un documento que contiene este término es muy probable que sea relevante para la consulta </a:t>
            </a:r>
            <a:r>
              <a:rPr lang="es-PE" altLang="es-PE" i="1" dirty="0" err="1">
                <a:ea typeface="ＭＳ Ｐゴシック" panose="020B0600070205080204" pitchFamily="34" charset="-128"/>
              </a:rPr>
              <a:t>aracnocéntrico</a:t>
            </a:r>
            <a:r>
              <a:rPr lang="es-PE" altLang="es-PE" i="1" dirty="0">
                <a:ea typeface="ＭＳ Ｐゴシック" panose="020B0600070205080204" pitchFamily="34" charset="-128"/>
              </a:rPr>
              <a:t>. </a:t>
            </a:r>
          </a:p>
          <a:p>
            <a: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→ </a:t>
            </a:r>
            <a:r>
              <a:rPr lang="es-PE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Queremos un peso elevado para términos raros como </a:t>
            </a:r>
            <a:r>
              <a:rPr lang="es-PE" altLang="es-PE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aracnocéntrico</a:t>
            </a:r>
            <a:r>
              <a:rPr lang="en-US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PE" altLang="es-PE" dirty="0">
                <a:ea typeface="ＭＳ Ｐゴシック" panose="020B0600070205080204" pitchFamily="34" charset="-128"/>
              </a:rPr>
              <a:t>Los </a:t>
            </a:r>
            <a:r>
              <a:rPr lang="es-PE" altLang="es-PE" b="1" dirty="0">
                <a:ea typeface="ＭＳ Ｐゴシック" panose="020B0600070205080204" pitchFamily="34" charset="-128"/>
              </a:rPr>
              <a:t>términos frecuentes </a:t>
            </a:r>
            <a:r>
              <a:rPr lang="es-PE" altLang="es-PE" dirty="0">
                <a:ea typeface="ＭＳ Ｐゴシック" panose="020B0600070205080204" pitchFamily="34" charset="-128"/>
              </a:rPr>
              <a:t>son menos informativos que los términos raros.</a:t>
            </a:r>
            <a:endParaRPr lang="en-US" altLang="es-PE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4820" name="TextBox 4"/>
          <p:cNvSpPr txBox="1">
            <a:spLocks noChangeArrowheads="1"/>
          </p:cNvSpPr>
          <p:nvPr/>
        </p:nvSpPr>
        <p:spPr bwMode="auto">
          <a:xfrm>
            <a:off x="6858001" y="-36701"/>
            <a:ext cx="9172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Sec. 6.2.1</a:t>
            </a:r>
          </a:p>
        </p:txBody>
      </p:sp>
    </p:spTree>
    <p:extLst>
      <p:ext uri="{BB962C8B-B14F-4D97-AF65-F5344CB8AC3E}">
        <p14:creationId xmlns:p14="http://schemas.microsoft.com/office/powerpoint/2010/main" val="246717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 err="1"/>
              <a:t>Document</a:t>
            </a:r>
            <a:r>
              <a:rPr lang="es-PE" dirty="0"/>
              <a:t> </a:t>
            </a:r>
            <a:r>
              <a:rPr lang="es-PE" dirty="0" err="1"/>
              <a:t>Retrieval</a:t>
            </a:r>
            <a:br>
              <a:rPr lang="es-PE" dirty="0"/>
            </a:br>
            <a:r>
              <a:rPr lang="es-PE" dirty="0"/>
              <a:t>Ranking </a:t>
            </a:r>
            <a:r>
              <a:rPr lang="es-PE" dirty="0" err="1"/>
              <a:t>Retrieval</a:t>
            </a:r>
            <a:endParaRPr lang="es-PE" dirty="0"/>
          </a:p>
        </p:txBody>
      </p:sp>
      <p:sp>
        <p:nvSpPr>
          <p:cNvPr id="2" name="Rectángulo 1"/>
          <p:cNvSpPr/>
          <p:nvPr/>
        </p:nvSpPr>
        <p:spPr>
          <a:xfrm>
            <a:off x="412123" y="4240018"/>
            <a:ext cx="8467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Roboto" pitchFamily="2" charset="0"/>
              </a:rPr>
              <a:t>Introduction to Information Retrieval</a:t>
            </a:r>
            <a:r>
              <a:rPr lang="en-US" sz="1200" dirty="0">
                <a:solidFill>
                  <a:schemeClr val="bg1"/>
                </a:solidFill>
                <a:latin typeface="Roboto" pitchFamily="2" charset="0"/>
              </a:rPr>
              <a:t>, by C. Manning, P. </a:t>
            </a:r>
            <a:r>
              <a:rPr lang="en-US" sz="1200" dirty="0" err="1">
                <a:solidFill>
                  <a:schemeClr val="bg1"/>
                </a:solidFill>
                <a:latin typeface="Roboto" pitchFamily="2" charset="0"/>
              </a:rPr>
              <a:t>Raghavan</a:t>
            </a:r>
            <a:r>
              <a:rPr lang="en-US" sz="1200" dirty="0">
                <a:solidFill>
                  <a:schemeClr val="bg1"/>
                </a:solidFill>
                <a:latin typeface="Roboto" pitchFamily="2" charset="0"/>
              </a:rPr>
              <a:t>, and H. </a:t>
            </a:r>
            <a:r>
              <a:rPr lang="en-US" sz="1200" dirty="0" err="1">
                <a:solidFill>
                  <a:schemeClr val="bg1"/>
                </a:solidFill>
                <a:latin typeface="Roboto" pitchFamily="2" charset="0"/>
              </a:rPr>
              <a:t>Schütze</a:t>
            </a:r>
            <a:r>
              <a:rPr lang="en-US" sz="1200" dirty="0">
                <a:solidFill>
                  <a:schemeClr val="bg1"/>
                </a:solidFill>
                <a:latin typeface="Roboto" pitchFamily="2" charset="0"/>
              </a:rPr>
              <a:t> (Cambridge University Press, 2008).</a:t>
            </a:r>
            <a:endParaRPr lang="es-P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131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</a:t>
            </a:r>
            <a:r>
              <a:rPr lang="en-US" altLang="es-PE" b="0" dirty="0">
                <a:ea typeface="ＭＳ Ｐゴシック" panose="020B0600070205080204" pitchFamily="34" charset="-128"/>
              </a:rPr>
              <a:t>Document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11625" y="789650"/>
            <a:ext cx="7680694" cy="430321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PE" altLang="es-PE" dirty="0">
                <a:ea typeface="ＭＳ Ｐゴシック" panose="020B0600070205080204" pitchFamily="34" charset="-128"/>
              </a:rPr>
              <a:t>Los </a:t>
            </a:r>
            <a:r>
              <a:rPr lang="es-PE" altLang="es-PE" b="1" dirty="0">
                <a:ea typeface="ＭＳ Ｐゴシック" panose="020B0600070205080204" pitchFamily="34" charset="-128"/>
              </a:rPr>
              <a:t>términos frecuentes </a:t>
            </a:r>
            <a:r>
              <a:rPr lang="es-PE" altLang="es-PE" dirty="0">
                <a:ea typeface="ＭＳ Ｐゴシック" panose="020B0600070205080204" pitchFamily="34" charset="-128"/>
              </a:rPr>
              <a:t>son menos informativos que los términos raros.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PE" altLang="es-PE" sz="1600" dirty="0">
                <a:ea typeface="ＭＳ Ｐゴシック" panose="020B0600070205080204" pitchFamily="34" charset="-128"/>
              </a:rPr>
              <a:t>Ejemplo: en una colección de documentos técnicos tenemos la siguiente frecuencia: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PE" altLang="es-PE" sz="16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“para”  50 veces,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PE" altLang="es-PE" sz="1600" dirty="0">
                <a:ea typeface="ＭＳ Ｐゴシック" panose="020B0600070205080204" pitchFamily="34" charset="-128"/>
              </a:rPr>
              <a:t>“computación” </a:t>
            </a:r>
            <a:r>
              <a:rPr lang="es-PE" altLang="es-PE" sz="16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</a:t>
            </a:r>
            <a:r>
              <a:rPr lang="es-PE" altLang="es-PE" sz="1600" dirty="0">
                <a:ea typeface="ＭＳ Ｐゴシック" panose="020B0600070205080204" pitchFamily="34" charset="-128"/>
              </a:rPr>
              <a:t> 25 veces,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PE" altLang="es-PE" sz="1600" dirty="0">
                <a:ea typeface="ＭＳ Ｐゴシック" panose="020B0600070205080204" pitchFamily="34" charset="-128"/>
              </a:rPr>
              <a:t>“indexación” </a:t>
            </a:r>
            <a:r>
              <a:rPr lang="es-PE" altLang="es-PE" sz="16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 5</a:t>
            </a:r>
            <a:r>
              <a:rPr lang="es-PE" altLang="es-PE" sz="1600" dirty="0">
                <a:ea typeface="ＭＳ Ｐゴシック" panose="020B0600070205080204" pitchFamily="34" charset="-128"/>
              </a:rPr>
              <a:t> veces,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PE" altLang="es-PE" sz="1600" dirty="0">
                <a:ea typeface="ＭＳ Ｐゴシック" panose="020B0600070205080204" pitchFamily="34" charset="-128"/>
              </a:rPr>
              <a:t>“hardware” </a:t>
            </a:r>
            <a:r>
              <a:rPr lang="es-PE" altLang="es-PE" sz="16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 1 vez</a:t>
            </a:r>
            <a:endParaRPr lang="es-PE" altLang="es-PE" sz="1600" dirty="0">
              <a:ea typeface="ＭＳ Ｐゴシック" panose="020B0600070205080204" pitchFamily="34" charset="-128"/>
            </a:endParaRPr>
          </a:p>
          <a:p>
            <a: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es-PE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4820" name="TextBox 4"/>
          <p:cNvSpPr txBox="1">
            <a:spLocks noChangeArrowheads="1"/>
          </p:cNvSpPr>
          <p:nvPr/>
        </p:nvSpPr>
        <p:spPr bwMode="auto">
          <a:xfrm>
            <a:off x="6858001" y="-36701"/>
            <a:ext cx="9172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Sec. 6.2.1</a:t>
            </a:r>
          </a:p>
        </p:txBody>
      </p:sp>
    </p:spTree>
    <p:extLst>
      <p:ext uri="{BB962C8B-B14F-4D97-AF65-F5344CB8AC3E}">
        <p14:creationId xmlns:p14="http://schemas.microsoft.com/office/powerpoint/2010/main" val="2031957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PE" dirty="0">
                <a:ea typeface="ＭＳ Ｐゴシック" panose="020B0600070205080204" pitchFamily="34" charset="-128"/>
              </a:rPr>
              <a:t>Ranked Retrieval: </a:t>
            </a:r>
            <a:r>
              <a:rPr lang="en-US" altLang="es-PE" b="0" dirty="0">
                <a:ea typeface="ＭＳ Ｐゴシック" panose="020B0600070205080204" pitchFamily="34" charset="-128"/>
              </a:rPr>
              <a:t>Document frequency</a:t>
            </a:r>
            <a:endParaRPr lang="en-US" altLang="es-PE" dirty="0">
              <a:ea typeface="ＭＳ Ｐゴシック" panose="020B0600070205080204" pitchFamily="34" charset="-128"/>
            </a:endParaRPr>
          </a:p>
        </p:txBody>
      </p:sp>
      <p:sp>
        <p:nvSpPr>
          <p:cNvPr id="25603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712800"/>
            <a:ext cx="7834187" cy="429120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s-PE" altLang="es-PE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Ahora, considere un término de consulta que sea frecuente en la colección (por ejemplo: alto, aumentar, línea).</a:t>
            </a:r>
          </a:p>
          <a:p>
            <a:pPr>
              <a:lnSpc>
                <a:spcPct val="150000"/>
              </a:lnSpc>
            </a:pPr>
            <a:r>
              <a:rPr lang="es-PE" altLang="es-PE" dirty="0">
                <a:ea typeface="ＭＳ Ｐゴシック" panose="020B0600070205080204" pitchFamily="34" charset="-128"/>
              </a:rPr>
              <a:t>Es más probable que un documento que contenga dicho término sea más relevante que un documento que no lo tenga.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s-PE" altLang="es-PE" dirty="0">
                <a:ea typeface="ＭＳ Ｐゴシック" panose="020B0600070205080204" pitchFamily="34" charset="-128"/>
              </a:rPr>
              <a:t>Pero no es un indicador seguro de relevancia.</a:t>
            </a:r>
            <a:endParaRPr lang="en-US" altLang="es-PE" dirty="0">
              <a:ea typeface="ＭＳ Ｐゴシック" panose="020B0600070205080204" pitchFamily="34" charset="-12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es-PE" dirty="0">
                <a:ea typeface="ＭＳ Ｐゴシック" panose="020B0600070205080204" pitchFamily="34" charset="-128"/>
              </a:rPr>
              <a:t>→ </a:t>
            </a:r>
            <a:r>
              <a:rPr lang="es-PE" altLang="es-PE" dirty="0">
                <a:ea typeface="ＭＳ Ｐゴシック" panose="020B0600070205080204" pitchFamily="34" charset="-128"/>
              </a:rPr>
              <a:t>Para términos frecuentes, queremos pesos altos y positivos, para palabras como: alto, aumentar y línea.</a:t>
            </a:r>
            <a:endParaRPr lang="en-US" altLang="es-PE" i="1" dirty="0">
              <a:ea typeface="ＭＳ Ｐゴシック" panose="020B0600070205080204" pitchFamily="34" charset="-12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es-PE" dirty="0">
                <a:ea typeface="ＭＳ Ｐゴシック" panose="020B0600070205080204" pitchFamily="34" charset="-128"/>
              </a:rPr>
              <a:t>→ </a:t>
            </a:r>
            <a:r>
              <a:rPr lang="es-PE" altLang="es-PE" dirty="0">
                <a:ea typeface="ＭＳ Ｐゴシック" panose="020B0600070205080204" pitchFamily="34" charset="-128"/>
              </a:rPr>
              <a:t>Pero a su vez, sus pesos deben ser más bajos que para los términos raros.</a:t>
            </a:r>
            <a:endParaRPr lang="en-US" altLang="es-PE" dirty="0">
              <a:ea typeface="ＭＳ Ｐゴシック" panose="020B0600070205080204" pitchFamily="34" charset="-128"/>
            </a:endParaRPr>
          </a:p>
          <a:p>
            <a:pPr>
              <a:lnSpc>
                <a:spcPct val="150000"/>
              </a:lnSpc>
            </a:pPr>
            <a:r>
              <a:rPr lang="es-PE" altLang="es-PE" dirty="0">
                <a:ea typeface="ＭＳ Ｐゴシック" panose="020B0600070205080204" pitchFamily="34" charset="-128"/>
              </a:rPr>
              <a:t>Usaremos la frecuencia de documentos (</a:t>
            </a:r>
            <a:r>
              <a:rPr lang="es-PE" altLang="es-PE" dirty="0" err="1">
                <a:ea typeface="ＭＳ Ｐゴシック" panose="020B0600070205080204" pitchFamily="34" charset="-128"/>
              </a:rPr>
              <a:t>df</a:t>
            </a:r>
            <a:r>
              <a:rPr lang="es-PE" altLang="es-PE" dirty="0">
                <a:ea typeface="ＭＳ Ｐゴシック" panose="020B0600070205080204" pitchFamily="34" charset="-128"/>
              </a:rPr>
              <a:t>).</a:t>
            </a:r>
            <a:endParaRPr lang="en-US" altLang="es-PE" dirty="0">
              <a:ea typeface="ＭＳ Ｐゴシック" panose="020B0600070205080204" pitchFamily="34" charset="-128"/>
            </a:endParaRPr>
          </a:p>
        </p:txBody>
      </p:sp>
      <p:sp>
        <p:nvSpPr>
          <p:cNvPr id="35844" name="TextBox 4"/>
          <p:cNvSpPr txBox="1">
            <a:spLocks noChangeArrowheads="1"/>
          </p:cNvSpPr>
          <p:nvPr/>
        </p:nvSpPr>
        <p:spPr bwMode="auto">
          <a:xfrm>
            <a:off x="6858001" y="-36701"/>
            <a:ext cx="9172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Sec. 6.2.1</a:t>
            </a:r>
          </a:p>
        </p:txBody>
      </p:sp>
    </p:spTree>
    <p:extLst>
      <p:ext uri="{BB962C8B-B14F-4D97-AF65-F5344CB8AC3E}">
        <p14:creationId xmlns:p14="http://schemas.microsoft.com/office/powerpoint/2010/main" val="102322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idf</a:t>
            </a:r>
            <a:r>
              <a:rPr lang="en-US" altLang="es-PE" b="0" dirty="0">
                <a:ea typeface="ＭＳ Ｐゴシック" panose="020B0600070205080204" pitchFamily="34" charset="-128"/>
              </a:rPr>
              <a:t> weight</a:t>
            </a:r>
          </a:p>
        </p:txBody>
      </p:sp>
      <p:sp>
        <p:nvSpPr>
          <p:cNvPr id="5124" name="Content Placeholder 2"/>
          <p:cNvSpPr>
            <a:spLocks noGrp="1"/>
          </p:cNvSpPr>
          <p:nvPr>
            <p:ph type="body" idx="1"/>
          </p:nvPr>
        </p:nvSpPr>
        <p:spPr>
          <a:xfrm>
            <a:off x="311625" y="861431"/>
            <a:ext cx="7666762" cy="3719019"/>
          </a:xfrm>
        </p:spPr>
        <p:txBody>
          <a:bodyPr/>
          <a:lstStyle/>
          <a:p>
            <a:pPr eaLnBrk="1" hangingPunct="1"/>
            <a:r>
              <a:rPr lang="en-US" altLang="es-PE" dirty="0" err="1">
                <a:ea typeface="ＭＳ Ｐゴシック" panose="020B0600070205080204" pitchFamily="34" charset="-128"/>
              </a:rPr>
              <a:t>df</a:t>
            </a:r>
            <a:r>
              <a:rPr lang="en-US" altLang="es-PE" i="1" baseline="-25000" dirty="0" err="1">
                <a:ea typeface="ＭＳ Ｐゴシック" panose="020B0600070205080204" pitchFamily="34" charset="-128"/>
              </a:rPr>
              <a:t>t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ea typeface="ＭＳ Ｐゴシック" panose="020B0600070205080204" pitchFamily="34" charset="-128"/>
              </a:rPr>
              <a:t>es</a:t>
            </a:r>
            <a:r>
              <a:rPr lang="en-US" altLang="es-PE" dirty="0">
                <a:ea typeface="ＭＳ Ｐゴシック" panose="020B0600070205080204" pitchFamily="34" charset="-128"/>
              </a:rPr>
              <a:t> la </a:t>
            </a:r>
            <a:r>
              <a:rPr lang="en-US" altLang="es-PE" dirty="0" err="1">
                <a:ea typeface="ＭＳ Ｐゴシック" panose="020B0600070205080204" pitchFamily="34" charset="-128"/>
              </a:rPr>
              <a:t>frecuencia</a:t>
            </a:r>
            <a:r>
              <a:rPr lang="en-US" altLang="es-PE" dirty="0">
                <a:ea typeface="ＭＳ Ｐゴシック" panose="020B0600070205080204" pitchFamily="34" charset="-128"/>
              </a:rPr>
              <a:t> de </a:t>
            </a:r>
            <a:r>
              <a:rPr lang="en-US" altLang="es-PE" u="sng" dirty="0" err="1">
                <a:ea typeface="ＭＳ Ｐゴシック" panose="020B0600070205080204" pitchFamily="34" charset="-128"/>
              </a:rPr>
              <a:t>documento</a:t>
            </a:r>
            <a:r>
              <a:rPr lang="en-US" altLang="es-PE" dirty="0">
                <a:ea typeface="ＭＳ Ｐゴシック" panose="020B0600070205080204" pitchFamily="34" charset="-128"/>
              </a:rPr>
              <a:t> de </a:t>
            </a:r>
            <a:r>
              <a:rPr lang="en-US" altLang="es-PE" i="1" dirty="0">
                <a:ea typeface="ＭＳ Ｐゴシック" panose="020B0600070205080204" pitchFamily="34" charset="-128"/>
              </a:rPr>
              <a:t>t</a:t>
            </a:r>
            <a:r>
              <a:rPr lang="en-US" altLang="es-PE" dirty="0">
                <a:ea typeface="ＭＳ Ｐゴシック" panose="020B0600070205080204" pitchFamily="34" charset="-128"/>
              </a:rPr>
              <a:t>: </a:t>
            </a:r>
            <a:r>
              <a:rPr lang="en-US" altLang="es-PE" dirty="0" err="1">
                <a:ea typeface="ＭＳ Ｐゴシック" panose="020B0600070205080204" pitchFamily="34" charset="-128"/>
              </a:rPr>
              <a:t>número</a:t>
            </a:r>
            <a:r>
              <a:rPr lang="en-US" altLang="es-PE" dirty="0">
                <a:ea typeface="ＭＳ Ｐゴシック" panose="020B0600070205080204" pitchFamily="34" charset="-128"/>
              </a:rPr>
              <a:t> de </a:t>
            </a:r>
            <a:r>
              <a:rPr lang="en-US" altLang="es-PE" dirty="0" err="1">
                <a:ea typeface="ＭＳ Ｐゴシック" panose="020B0600070205080204" pitchFamily="34" charset="-128"/>
              </a:rPr>
              <a:t>documentos</a:t>
            </a:r>
            <a:r>
              <a:rPr lang="en-US" altLang="es-PE" dirty="0">
                <a:ea typeface="ＭＳ Ｐゴシック" panose="020B0600070205080204" pitchFamily="34" charset="-128"/>
              </a:rPr>
              <a:t> que </a:t>
            </a:r>
            <a:r>
              <a:rPr lang="en-US" altLang="es-PE" dirty="0" err="1">
                <a:ea typeface="ＭＳ Ｐゴシック" panose="020B0600070205080204" pitchFamily="34" charset="-128"/>
              </a:rPr>
              <a:t>contienen</a:t>
            </a:r>
            <a:r>
              <a:rPr lang="en-US" altLang="es-PE" dirty="0">
                <a:ea typeface="ＭＳ Ｐゴシック" panose="020B0600070205080204" pitchFamily="34" charset="-128"/>
              </a:rPr>
              <a:t> a </a:t>
            </a:r>
            <a:r>
              <a:rPr lang="en-US" altLang="es-PE" i="1" dirty="0">
                <a:ea typeface="ＭＳ Ｐゴシック" panose="020B0600070205080204" pitchFamily="34" charset="-128"/>
              </a:rPr>
              <a:t>t</a:t>
            </a:r>
            <a:endParaRPr lang="en-US" altLang="es-PE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es-PE" dirty="0" err="1">
                <a:ea typeface="ＭＳ Ｐゴシック" panose="020B0600070205080204" pitchFamily="34" charset="-128"/>
              </a:rPr>
              <a:t>df</a:t>
            </a:r>
            <a:r>
              <a:rPr lang="en-US" altLang="es-PE" i="1" baseline="-25000" dirty="0" err="1">
                <a:ea typeface="ＭＳ Ｐゴシック" panose="020B0600070205080204" pitchFamily="34" charset="-128"/>
              </a:rPr>
              <a:t>t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s-PE" altLang="es-PE" dirty="0">
                <a:ea typeface="ＭＳ Ｐゴシック" panose="020B0600070205080204" pitchFamily="34" charset="-128"/>
              </a:rPr>
              <a:t>es una medida inversa de la </a:t>
            </a:r>
            <a:r>
              <a:rPr lang="es-PE" altLang="es-PE" dirty="0" err="1">
                <a:ea typeface="ＭＳ Ｐゴシック" panose="020B0600070205080204" pitchFamily="34" charset="-128"/>
              </a:rPr>
              <a:t>informatividad</a:t>
            </a:r>
            <a:r>
              <a:rPr lang="es-PE" altLang="es-PE" dirty="0">
                <a:ea typeface="ＭＳ Ｐゴシック" panose="020B0600070205080204" pitchFamily="34" charset="-128"/>
              </a:rPr>
              <a:t> de </a:t>
            </a:r>
            <a:r>
              <a:rPr lang="en-US" altLang="es-PE" i="1" dirty="0">
                <a:ea typeface="ＭＳ Ｐゴシック" panose="020B0600070205080204" pitchFamily="34" charset="-128"/>
              </a:rPr>
              <a:t>t</a:t>
            </a:r>
          </a:p>
          <a:p>
            <a:pPr lvl="1" eaLnBrk="1" hangingPunct="1"/>
            <a:r>
              <a:rPr lang="en-US" altLang="es-PE" dirty="0" err="1">
                <a:ea typeface="ＭＳ Ｐゴシック" panose="020B0600070205080204" pitchFamily="34" charset="-128"/>
              </a:rPr>
              <a:t>df</a:t>
            </a:r>
            <a:r>
              <a:rPr lang="en-US" altLang="es-PE" i="1" baseline="-25000" dirty="0" err="1">
                <a:ea typeface="ＭＳ Ｐゴシック" panose="020B0600070205080204" pitchFamily="34" charset="-128"/>
              </a:rPr>
              <a:t>t</a:t>
            </a:r>
            <a:r>
              <a:rPr lang="en-US" altLang="es-PE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>
                <a:ea typeface="ＭＳ Ｐゴシック" panose="020B0600070205080204" pitchFamily="34" charset="-128"/>
                <a:sym typeface="Symbol" panose="05050102010706020507" pitchFamily="18" charset="2"/>
              </a:rPr>
              <a:t> </a:t>
            </a:r>
            <a:r>
              <a:rPr lang="en-US" altLang="es-PE" i="1" dirty="0">
                <a:ea typeface="ＭＳ Ｐゴシック" panose="020B0600070205080204" pitchFamily="34" charset="-128"/>
              </a:rPr>
              <a:t>N</a:t>
            </a:r>
          </a:p>
          <a:p>
            <a:pPr eaLnBrk="1" hangingPunct="1"/>
            <a:r>
              <a:rPr lang="es-PE" altLang="es-PE" dirty="0">
                <a:ea typeface="ＭＳ Ｐゴシック" panose="020B0600070205080204" pitchFamily="34" charset="-128"/>
              </a:rPr>
              <a:t>Definimos </a:t>
            </a:r>
            <a:r>
              <a:rPr lang="es-PE" altLang="es-PE" dirty="0" err="1">
                <a:ea typeface="ＭＳ Ｐゴシック" panose="020B0600070205080204" pitchFamily="34" charset="-128"/>
              </a:rPr>
              <a:t>idf</a:t>
            </a:r>
            <a:r>
              <a:rPr lang="es-PE" altLang="es-PE" dirty="0">
                <a:ea typeface="ＭＳ Ｐゴシック" panose="020B0600070205080204" pitchFamily="34" charset="-128"/>
              </a:rPr>
              <a:t> (frecuencia de documento inverso) </a:t>
            </a:r>
            <a:r>
              <a:rPr lang="en-US" altLang="es-PE" dirty="0">
                <a:ea typeface="ＭＳ Ｐゴシック" panose="020B0600070205080204" pitchFamily="34" charset="-128"/>
              </a:rPr>
              <a:t>de </a:t>
            </a:r>
            <a:r>
              <a:rPr lang="en-US" altLang="es-PE" i="1" dirty="0">
                <a:ea typeface="ＭＳ Ｐゴシック" panose="020B0600070205080204" pitchFamily="34" charset="-128"/>
              </a:rPr>
              <a:t>t</a:t>
            </a:r>
            <a:r>
              <a:rPr lang="en-US" altLang="es-PE" dirty="0">
                <a:ea typeface="ＭＳ Ｐゴシック" panose="020B0600070205080204" pitchFamily="34" charset="-128"/>
              </a:rPr>
              <a:t>  </a:t>
            </a:r>
            <a:r>
              <a:rPr lang="en-US" altLang="es-PE" dirty="0" err="1">
                <a:ea typeface="ＭＳ Ｐゴシック" panose="020B0600070205080204" pitchFamily="34" charset="-128"/>
              </a:rPr>
              <a:t>mediante</a:t>
            </a:r>
            <a:r>
              <a:rPr lang="en-US" altLang="es-PE" dirty="0">
                <a:ea typeface="ＭＳ Ｐゴシック" panose="020B0600070205080204" pitchFamily="34" charset="-128"/>
              </a:rPr>
              <a:t>:</a:t>
            </a:r>
          </a:p>
          <a:p>
            <a:pPr lvl="1" eaLnBrk="1" hangingPunct="1"/>
            <a:r>
              <a:rPr lang="en-US" altLang="es-PE" dirty="0" err="1">
                <a:ea typeface="ＭＳ Ｐゴシック" panose="020B0600070205080204" pitchFamily="34" charset="-128"/>
              </a:rPr>
              <a:t>Usamos</a:t>
            </a:r>
            <a:r>
              <a:rPr lang="en-US" altLang="es-PE" dirty="0">
                <a:ea typeface="ＭＳ Ｐゴシック" panose="020B0600070205080204" pitchFamily="34" charset="-128"/>
              </a:rPr>
              <a:t> log (N /</a:t>
            </a:r>
            <a:r>
              <a:rPr lang="en-US" altLang="es-PE" dirty="0" err="1">
                <a:ea typeface="ＭＳ Ｐゴシック" panose="020B0600070205080204" pitchFamily="34" charset="-128"/>
              </a:rPr>
              <a:t>dft</a:t>
            </a:r>
            <a:r>
              <a:rPr lang="en-US" altLang="es-PE" dirty="0">
                <a:ea typeface="ＭＳ Ｐゴシック" panose="020B0600070205080204" pitchFamily="34" charset="-128"/>
              </a:rPr>
              <a:t>) </a:t>
            </a:r>
            <a:r>
              <a:rPr lang="en-US" altLang="es-PE" dirty="0" err="1">
                <a:ea typeface="ＭＳ Ｐゴシック" panose="020B0600070205080204" pitchFamily="34" charset="-128"/>
              </a:rPr>
              <a:t>en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ea typeface="ＭＳ Ｐゴシック" panose="020B0600070205080204" pitchFamily="34" charset="-128"/>
              </a:rPr>
              <a:t>lugar</a:t>
            </a:r>
            <a:r>
              <a:rPr lang="en-US" altLang="es-PE" dirty="0">
                <a:ea typeface="ＭＳ Ｐゴシック" panose="020B0600070205080204" pitchFamily="34" charset="-128"/>
              </a:rPr>
              <a:t> de N/</a:t>
            </a:r>
            <a:r>
              <a:rPr lang="en-US" altLang="es-PE" dirty="0" err="1">
                <a:ea typeface="ＭＳ Ｐゴシック" panose="020B0600070205080204" pitchFamily="34" charset="-128"/>
              </a:rPr>
              <a:t>dft</a:t>
            </a:r>
            <a:r>
              <a:rPr lang="en-US" altLang="es-PE" dirty="0">
                <a:ea typeface="ＭＳ Ｐゴシック" panose="020B0600070205080204" pitchFamily="34" charset="-128"/>
              </a:rPr>
              <a:t> para "</a:t>
            </a:r>
            <a:r>
              <a:rPr lang="en-US" altLang="es-PE" dirty="0" err="1">
                <a:ea typeface="ＭＳ Ｐゴシック" panose="020B0600070205080204" pitchFamily="34" charset="-128"/>
              </a:rPr>
              <a:t>amortiguar</a:t>
            </a:r>
            <a:r>
              <a:rPr lang="en-US" altLang="es-PE" dirty="0">
                <a:ea typeface="ＭＳ Ｐゴシック" panose="020B0600070205080204" pitchFamily="34" charset="-128"/>
              </a:rPr>
              <a:t>" el </a:t>
            </a:r>
            <a:r>
              <a:rPr lang="en-US" altLang="es-PE" dirty="0" err="1">
                <a:ea typeface="ＭＳ Ｐゴシック" panose="020B0600070205080204" pitchFamily="34" charset="-128"/>
              </a:rPr>
              <a:t>efecto</a:t>
            </a:r>
            <a:r>
              <a:rPr lang="en-US" altLang="es-PE" dirty="0">
                <a:ea typeface="ＭＳ Ｐゴシック" panose="020B0600070205080204" pitchFamily="34" charset="-128"/>
              </a:rPr>
              <a:t> de </a:t>
            </a:r>
            <a:r>
              <a:rPr lang="en-US" altLang="es-PE" dirty="0" err="1">
                <a:ea typeface="ＭＳ Ｐゴシック" panose="020B0600070205080204" pitchFamily="34" charset="-128"/>
              </a:rPr>
              <a:t>idf</a:t>
            </a:r>
            <a:r>
              <a:rPr lang="en-US" altLang="es-PE" dirty="0">
                <a:ea typeface="ＭＳ Ｐゴシック" panose="020B0600070205080204" pitchFamily="34" charset="-128"/>
              </a:rPr>
              <a:t>.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654005"/>
              </p:ext>
            </p:extLst>
          </p:nvPr>
        </p:nvGraphicFramePr>
        <p:xfrm>
          <a:off x="3019881" y="3623408"/>
          <a:ext cx="2727722" cy="539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55600" imgH="228600" progId="Equation.3">
                  <p:embed/>
                </p:oleObj>
              </mc:Choice>
              <mc:Fallback>
                <p:oleObj name="Equation" r:id="rId2" imgW="1155600" imgH="228600" progId="Equation.3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9881" y="3623408"/>
                        <a:ext cx="2727722" cy="5393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Callout 2 4"/>
          <p:cNvSpPr>
            <a:spLocks/>
          </p:cNvSpPr>
          <p:nvPr/>
        </p:nvSpPr>
        <p:spPr bwMode="auto">
          <a:xfrm>
            <a:off x="2658751" y="4580450"/>
            <a:ext cx="3449983" cy="369332"/>
          </a:xfrm>
          <a:prstGeom prst="borderCallout2">
            <a:avLst>
              <a:gd name="adj1" fmla="val 49403"/>
              <a:gd name="adj2" fmla="val -28"/>
              <a:gd name="adj3" fmla="val -31327"/>
              <a:gd name="adj4" fmla="val -11022"/>
              <a:gd name="adj5" fmla="val -128785"/>
              <a:gd name="adj6" fmla="val 32412"/>
            </a:avLst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800" dirty="0">
                <a:solidFill>
                  <a:srgbClr val="0000FF"/>
                </a:solidFill>
              </a:rPr>
              <a:t>La base del log </a:t>
            </a:r>
            <a:r>
              <a:rPr lang="en-US" altLang="es-PE" sz="1800" dirty="0" err="1">
                <a:solidFill>
                  <a:srgbClr val="0000FF"/>
                </a:solidFill>
              </a:rPr>
              <a:t>es</a:t>
            </a:r>
            <a:r>
              <a:rPr lang="en-US" altLang="es-PE" sz="1800" dirty="0">
                <a:solidFill>
                  <a:srgbClr val="0000FF"/>
                </a:solidFill>
              </a:rPr>
              <a:t> </a:t>
            </a:r>
            <a:r>
              <a:rPr lang="en-US" altLang="es-PE" sz="1800" dirty="0" err="1">
                <a:solidFill>
                  <a:srgbClr val="0000FF"/>
                </a:solidFill>
              </a:rPr>
              <a:t>irrelevante</a:t>
            </a:r>
            <a:endParaRPr lang="en-US" altLang="es-PE" sz="1800" dirty="0">
              <a:solidFill>
                <a:srgbClr val="0000FF"/>
              </a:solidFill>
            </a:endParaRPr>
          </a:p>
        </p:txBody>
      </p:sp>
      <p:sp>
        <p:nvSpPr>
          <p:cNvPr id="5126" name="TextBox 4"/>
          <p:cNvSpPr txBox="1">
            <a:spLocks noChangeArrowheads="1"/>
          </p:cNvSpPr>
          <p:nvPr/>
        </p:nvSpPr>
        <p:spPr bwMode="auto">
          <a:xfrm>
            <a:off x="6858001" y="-36701"/>
            <a:ext cx="9172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Sec. 6.2.1</a:t>
            </a:r>
          </a:p>
        </p:txBody>
      </p:sp>
    </p:spTree>
    <p:extLst>
      <p:ext uri="{BB962C8B-B14F-4D97-AF65-F5344CB8AC3E}">
        <p14:creationId xmlns:p14="http://schemas.microsoft.com/office/powerpoint/2010/main" val="3380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idf</a:t>
            </a:r>
            <a:r>
              <a:rPr lang="en-US" altLang="es-PE" b="0" dirty="0">
                <a:ea typeface="ＭＳ Ｐゴシック" panose="020B0600070205080204" pitchFamily="34" charset="-128"/>
              </a:rPr>
              <a:t> weight</a:t>
            </a:r>
            <a:endParaRPr lang="en-US" altLang="es-PE" dirty="0">
              <a:ea typeface="ＭＳ Ｐゴシック" panose="020B0600070205080204" pitchFamily="34" charset="-128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s-PE" dirty="0" err="1">
                <a:ea typeface="ＭＳ Ｐゴシック" panose="020B0600070205080204" pitchFamily="34" charset="-128"/>
              </a:rPr>
              <a:t>Ejemplo</a:t>
            </a:r>
            <a:r>
              <a:rPr lang="en-US" altLang="es-PE" dirty="0">
                <a:ea typeface="ＭＳ Ｐゴシック" panose="020B0600070205080204" pitchFamily="34" charset="-128"/>
              </a:rPr>
              <a:t>, </a:t>
            </a:r>
            <a:r>
              <a:rPr lang="en-US" altLang="es-PE" dirty="0" err="1">
                <a:ea typeface="ＭＳ Ｐゴシック" panose="020B0600070205080204" pitchFamily="34" charset="-128"/>
              </a:rPr>
              <a:t>suponer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i="1" dirty="0">
                <a:ea typeface="ＭＳ Ｐゴシック" panose="020B0600070205080204" pitchFamily="34" charset="-128"/>
              </a:rPr>
              <a:t>N </a:t>
            </a:r>
            <a:r>
              <a:rPr lang="en-US" altLang="es-PE" dirty="0">
                <a:ea typeface="ＭＳ Ｐゴシック" panose="020B0600070205080204" pitchFamily="34" charset="-128"/>
              </a:rPr>
              <a:t>= 1 </a:t>
            </a:r>
            <a:r>
              <a:rPr lang="en-US" altLang="es-PE" dirty="0" err="1">
                <a:ea typeface="ＭＳ Ｐゴシック" panose="020B0600070205080204" pitchFamily="34" charset="-128"/>
              </a:rPr>
              <a:t>millón</a:t>
            </a:r>
            <a:endParaRPr lang="es-P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84882967"/>
              </p:ext>
            </p:extLst>
          </p:nvPr>
        </p:nvGraphicFramePr>
        <p:xfrm>
          <a:off x="1088690" y="1559313"/>
          <a:ext cx="6686550" cy="2341962"/>
        </p:xfrm>
        <a:graphic>
          <a:graphicData uri="http://schemas.openxmlformats.org/drawingml/2006/table">
            <a:tbl>
              <a:tblPr/>
              <a:tblGrid>
                <a:gridCol w="22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5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term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df</a:t>
                      </a:r>
                      <a:r>
                        <a:rPr kumimoji="0" lang="en-US" sz="14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t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idf</a:t>
                      </a:r>
                      <a:r>
                        <a:rPr kumimoji="0" lang="en-US" sz="14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t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5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calpurnia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5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animal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100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5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sunday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1,000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5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fly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10,000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5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under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100,000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5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the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1,000,000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182" name="TextBox 4"/>
          <p:cNvSpPr txBox="1">
            <a:spLocks noChangeArrowheads="1"/>
          </p:cNvSpPr>
          <p:nvPr/>
        </p:nvSpPr>
        <p:spPr bwMode="auto">
          <a:xfrm>
            <a:off x="1250536" y="4564346"/>
            <a:ext cx="60660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s-PE" altLang="es-PE" sz="1600" dirty="0"/>
              <a:t>Hay un solo valor </a:t>
            </a:r>
            <a:r>
              <a:rPr lang="es-PE" altLang="es-PE" sz="1600" dirty="0" err="1"/>
              <a:t>idf</a:t>
            </a:r>
            <a:r>
              <a:rPr lang="es-PE" altLang="es-PE" sz="1600" dirty="0"/>
              <a:t> para cada término t en una colección.</a:t>
            </a:r>
            <a:endParaRPr lang="en-US" altLang="es-PE" sz="1600" dirty="0"/>
          </a:p>
        </p:txBody>
      </p:sp>
      <p:sp>
        <p:nvSpPr>
          <p:cNvPr id="6183" name="TextBox 4"/>
          <p:cNvSpPr txBox="1">
            <a:spLocks noChangeArrowheads="1"/>
          </p:cNvSpPr>
          <p:nvPr/>
        </p:nvSpPr>
        <p:spPr bwMode="auto">
          <a:xfrm>
            <a:off x="6858001" y="-36701"/>
            <a:ext cx="9172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Sec. 6.2.1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267256"/>
              </p:ext>
            </p:extLst>
          </p:nvPr>
        </p:nvGraphicFramePr>
        <p:xfrm>
          <a:off x="3068104" y="3926932"/>
          <a:ext cx="2727722" cy="539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55600" imgH="228600" progId="Equation.3">
                  <p:embed/>
                </p:oleObj>
              </mc:Choice>
              <mc:Fallback>
                <p:oleObj name="Equation" r:id="rId3" imgW="1155600" imgH="228600" progId="Equation.3">
                  <p:embed/>
                  <p:pic>
                    <p:nvPicPr>
                      <p:cNvPr id="61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8104" y="3926932"/>
                        <a:ext cx="2727722" cy="5393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1067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 </a:t>
            </a:r>
            <a:r>
              <a:rPr lang="en-US" altLang="es-PE" b="0" dirty="0">
                <a:ea typeface="ＭＳ Ｐゴシック" panose="020B0600070205080204" pitchFamily="34" charset="-128"/>
              </a:rPr>
              <a:t>Collection vs. Document frequency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7769793" cy="3719019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La </a:t>
            </a:r>
            <a:r>
              <a:rPr lang="en-US" altLang="es-PE" dirty="0" err="1">
                <a:ea typeface="ＭＳ Ｐゴシック" panose="020B0600070205080204" pitchFamily="34" charset="-128"/>
              </a:rPr>
              <a:t>frecuencia</a:t>
            </a:r>
            <a:r>
              <a:rPr lang="en-US" altLang="es-PE" dirty="0">
                <a:ea typeface="ＭＳ Ｐゴシック" panose="020B0600070205080204" pitchFamily="34" charset="-128"/>
              </a:rPr>
              <a:t> de </a:t>
            </a:r>
            <a:r>
              <a:rPr lang="en-US" altLang="es-PE" dirty="0" err="1">
                <a:ea typeface="ＭＳ Ｐゴシック" panose="020B0600070205080204" pitchFamily="34" charset="-128"/>
              </a:rPr>
              <a:t>coleccion</a:t>
            </a:r>
            <a:r>
              <a:rPr lang="en-US" altLang="es-PE" dirty="0">
                <a:ea typeface="ＭＳ Ｐゴシック" panose="020B0600070205080204" pitchFamily="34" charset="-128"/>
              </a:rPr>
              <a:t> de </a:t>
            </a:r>
            <a:r>
              <a:rPr lang="en-US" altLang="es-PE" i="1" dirty="0">
                <a:ea typeface="ＭＳ Ｐゴシック" panose="020B0600070205080204" pitchFamily="34" charset="-128"/>
              </a:rPr>
              <a:t>t </a:t>
            </a:r>
            <a:r>
              <a:rPr lang="en-US" altLang="es-PE" dirty="0" err="1">
                <a:ea typeface="ＭＳ Ｐゴシック" panose="020B0600070205080204" pitchFamily="34" charset="-128"/>
              </a:rPr>
              <a:t>es</a:t>
            </a:r>
            <a:r>
              <a:rPr lang="en-US" altLang="es-PE" dirty="0">
                <a:ea typeface="ＭＳ Ｐゴシック" panose="020B0600070205080204" pitchFamily="34" charset="-128"/>
              </a:rPr>
              <a:t> el </a:t>
            </a:r>
            <a:r>
              <a:rPr lang="en-US" altLang="es-PE" dirty="0" err="1">
                <a:ea typeface="ＭＳ Ｐゴシック" panose="020B0600070205080204" pitchFamily="34" charset="-128"/>
              </a:rPr>
              <a:t>número</a:t>
            </a:r>
            <a:r>
              <a:rPr lang="en-US" altLang="es-PE" dirty="0">
                <a:ea typeface="ＭＳ Ｐゴシック" panose="020B0600070205080204" pitchFamily="34" charset="-128"/>
              </a:rPr>
              <a:t> de </a:t>
            </a:r>
            <a:r>
              <a:rPr lang="en-US" altLang="es-PE" dirty="0" err="1">
                <a:ea typeface="ＭＳ Ｐゴシック" panose="020B0600070205080204" pitchFamily="34" charset="-128"/>
              </a:rPr>
              <a:t>ocurrencias</a:t>
            </a:r>
            <a:r>
              <a:rPr lang="en-US" altLang="es-PE" dirty="0">
                <a:ea typeface="ＭＳ Ｐゴシック" panose="020B0600070205080204" pitchFamily="34" charset="-128"/>
              </a:rPr>
              <a:t> de </a:t>
            </a:r>
            <a:r>
              <a:rPr lang="en-US" altLang="es-PE" i="1" dirty="0">
                <a:ea typeface="ＭＳ Ｐゴシック" panose="020B0600070205080204" pitchFamily="34" charset="-128"/>
              </a:rPr>
              <a:t>t 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ea typeface="ＭＳ Ｐゴシック" panose="020B0600070205080204" pitchFamily="34" charset="-128"/>
              </a:rPr>
              <a:t>en</a:t>
            </a:r>
            <a:r>
              <a:rPr lang="en-US" altLang="es-PE" dirty="0">
                <a:ea typeface="ＭＳ Ｐゴシック" panose="020B0600070205080204" pitchFamily="34" charset="-128"/>
              </a:rPr>
              <a:t> la </a:t>
            </a:r>
            <a:r>
              <a:rPr lang="en-US" altLang="es-PE" dirty="0" err="1">
                <a:ea typeface="ＭＳ Ｐゴシック" panose="020B0600070205080204" pitchFamily="34" charset="-128"/>
              </a:rPr>
              <a:t>colección</a:t>
            </a:r>
            <a:r>
              <a:rPr lang="en-US" altLang="es-PE" dirty="0">
                <a:ea typeface="ＭＳ Ｐゴシック" panose="020B0600070205080204" pitchFamily="34" charset="-128"/>
              </a:rPr>
              <a:t>, </a:t>
            </a:r>
            <a:r>
              <a:rPr lang="en-US" altLang="es-PE" dirty="0" err="1">
                <a:ea typeface="ＭＳ Ｐゴシック" panose="020B0600070205080204" pitchFamily="34" charset="-128"/>
              </a:rPr>
              <a:t>contando</a:t>
            </a:r>
            <a:r>
              <a:rPr lang="en-US" altLang="es-PE" dirty="0">
                <a:ea typeface="ＭＳ Ｐゴシック" panose="020B0600070205080204" pitchFamily="34" charset="-128"/>
              </a:rPr>
              <a:t> multiples </a:t>
            </a:r>
            <a:r>
              <a:rPr lang="en-US" altLang="es-PE" dirty="0" err="1">
                <a:ea typeface="ＭＳ Ｐゴシック" panose="020B0600070205080204" pitchFamily="34" charset="-128"/>
              </a:rPr>
              <a:t>ocurrencias</a:t>
            </a:r>
            <a:r>
              <a:rPr lang="en-US" altLang="es-PE" dirty="0">
                <a:ea typeface="ＭＳ Ｐゴシック" panose="020B0600070205080204" pitchFamily="34" charset="-128"/>
              </a:rPr>
              <a:t>. </a:t>
            </a:r>
          </a:p>
          <a:p>
            <a:pPr eaLnBrk="1" hangingPunct="1"/>
            <a:r>
              <a:rPr lang="en-US" altLang="es-PE" dirty="0" err="1">
                <a:ea typeface="ＭＳ Ｐゴシック" panose="020B0600070205080204" pitchFamily="34" charset="-128"/>
              </a:rPr>
              <a:t>Ejemplo</a:t>
            </a:r>
            <a:r>
              <a:rPr lang="en-US" altLang="es-PE" dirty="0">
                <a:ea typeface="ＭＳ Ｐゴシック" panose="020B0600070205080204" pitchFamily="34" charset="-128"/>
              </a:rPr>
              <a:t>:</a:t>
            </a:r>
          </a:p>
          <a:p>
            <a:pPr eaLnBrk="1" hangingPunct="1"/>
            <a:endParaRPr lang="en-US" altLang="es-PE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s-PE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s-PE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s-PE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s-PE" dirty="0">
              <a:ea typeface="ＭＳ Ｐゴシック" panose="020B0600070205080204" pitchFamily="34" charset="-128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s-PE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s-PE" altLang="es-PE" dirty="0">
                <a:ea typeface="ＭＳ Ｐゴシック" panose="020B0600070205080204" pitchFamily="34" charset="-128"/>
              </a:rPr>
              <a:t>¿Qué palabra es un mejor término de búsqueda (y debería tener un mayor peso)?</a:t>
            </a:r>
            <a:endParaRPr lang="en-US" altLang="es-PE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172266"/>
              </p:ext>
            </p:extLst>
          </p:nvPr>
        </p:nvGraphicFramePr>
        <p:xfrm>
          <a:off x="1806155" y="2133352"/>
          <a:ext cx="5747304" cy="131174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235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5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5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4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</a:rPr>
                        <a:t>Word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</a:rPr>
                        <a:t>Collection frequency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</a:rPr>
                        <a:t>Document frequency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database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10440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3997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try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10422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8760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910" name="TextBox 4"/>
          <p:cNvSpPr txBox="1">
            <a:spLocks noChangeArrowheads="1"/>
          </p:cNvSpPr>
          <p:nvPr/>
        </p:nvSpPr>
        <p:spPr bwMode="auto">
          <a:xfrm>
            <a:off x="6858001" y="-36701"/>
            <a:ext cx="9172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Sec. 6.2.1</a:t>
            </a:r>
          </a:p>
        </p:txBody>
      </p:sp>
    </p:spTree>
    <p:extLst>
      <p:ext uri="{BB962C8B-B14F-4D97-AF65-F5344CB8AC3E}">
        <p14:creationId xmlns:p14="http://schemas.microsoft.com/office/powerpoint/2010/main" val="582151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tf-idf</a:t>
            </a:r>
            <a:r>
              <a:rPr lang="en-US" altLang="es-PE" b="0" dirty="0">
                <a:ea typeface="ＭＳ Ｐゴシック" panose="020B0600070205080204" pitchFamily="34" charset="-128"/>
              </a:rPr>
              <a:t> weighting</a:t>
            </a:r>
          </a:p>
        </p:txBody>
      </p:sp>
      <p:sp>
        <p:nvSpPr>
          <p:cNvPr id="6148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7782672" cy="406972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El peso </a:t>
            </a:r>
            <a:r>
              <a:rPr lang="en-US" altLang="es-PE" dirty="0" err="1">
                <a:ea typeface="ＭＳ Ｐゴシック" panose="020B0600070205080204" pitchFamily="34" charset="-128"/>
              </a:rPr>
              <a:t>tf-idf</a:t>
            </a:r>
            <a:r>
              <a:rPr lang="en-US" altLang="es-PE" dirty="0">
                <a:ea typeface="ＭＳ Ｐゴシック" panose="020B0600070205080204" pitchFamily="34" charset="-128"/>
              </a:rPr>
              <a:t> de un </a:t>
            </a:r>
            <a:r>
              <a:rPr lang="en-US" altLang="es-PE" dirty="0" err="1">
                <a:ea typeface="ＭＳ Ｐゴシック" panose="020B0600070205080204" pitchFamily="34" charset="-128"/>
              </a:rPr>
              <a:t>término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ea typeface="ＭＳ Ｐゴシック" panose="020B0600070205080204" pitchFamily="34" charset="-128"/>
              </a:rPr>
              <a:t>es</a:t>
            </a:r>
            <a:r>
              <a:rPr lang="en-US" altLang="es-PE" dirty="0">
                <a:ea typeface="ＭＳ Ｐゴシック" panose="020B0600070205080204" pitchFamily="34" charset="-128"/>
              </a:rPr>
              <a:t> el </a:t>
            </a:r>
            <a:r>
              <a:rPr lang="en-US" altLang="es-PE" dirty="0" err="1">
                <a:ea typeface="ＭＳ Ｐゴシック" panose="020B0600070205080204" pitchFamily="34" charset="-128"/>
              </a:rPr>
              <a:t>producto</a:t>
            </a:r>
            <a:r>
              <a:rPr lang="en-US" altLang="es-PE" dirty="0">
                <a:ea typeface="ＭＳ Ｐゴシック" panose="020B0600070205080204" pitchFamily="34" charset="-128"/>
              </a:rPr>
              <a:t> de </a:t>
            </a:r>
            <a:r>
              <a:rPr lang="en-US" altLang="es-PE" dirty="0" err="1">
                <a:ea typeface="ＭＳ Ｐゴシック" panose="020B0600070205080204" pitchFamily="34" charset="-128"/>
              </a:rPr>
              <a:t>sus</a:t>
            </a:r>
            <a:r>
              <a:rPr lang="en-US" altLang="es-PE" dirty="0">
                <a:ea typeface="ＭＳ Ｐゴシック" panose="020B0600070205080204" pitchFamily="34" charset="-128"/>
              </a:rPr>
              <a:t> pesos  </a:t>
            </a:r>
            <a:r>
              <a:rPr lang="en-US" altLang="es-PE" dirty="0" err="1">
                <a:ea typeface="ＭＳ Ｐゴシック" panose="020B0600070205080204" pitchFamily="34" charset="-128"/>
              </a:rPr>
              <a:t>tf</a:t>
            </a:r>
            <a:r>
              <a:rPr lang="en-US" altLang="es-PE" dirty="0">
                <a:ea typeface="ＭＳ Ｐゴシック" panose="020B0600070205080204" pitchFamily="34" charset="-128"/>
              </a:rPr>
              <a:t> e  </a:t>
            </a:r>
            <a:r>
              <a:rPr lang="en-US" altLang="es-PE" dirty="0" err="1">
                <a:ea typeface="ＭＳ Ｐゴシック" panose="020B0600070205080204" pitchFamily="34" charset="-128"/>
              </a:rPr>
              <a:t>idf</a:t>
            </a:r>
            <a:r>
              <a:rPr lang="en-US" altLang="es-PE" dirty="0"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s-PE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s-PE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El mejor esquema de ponderación conocido en recuperación de información:</a:t>
            </a:r>
          </a:p>
          <a:p>
            <a:pPr eaLnBrk="1" hangingPunct="1"/>
            <a:endParaRPr lang="en-US" altLang="es-PE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pPr marL="0" indent="0" eaLnBrk="1" hangingPunct="1">
              <a:buNone/>
            </a:pPr>
            <a:endParaRPr lang="en-US" altLang="es-PE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es-PE" sz="1600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Nombre</a:t>
            </a:r>
            <a:r>
              <a:rPr lang="en-US" altLang="es-PE" sz="1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alternativo:  </a:t>
            </a:r>
            <a:r>
              <a:rPr lang="en-US" altLang="es-PE" sz="1600" b="1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tf.idf</a:t>
            </a:r>
            <a:endParaRPr lang="en-US" altLang="es-PE" sz="1600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s-PE" altLang="es-PE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s-PE" altLang="es-PE" dirty="0">
                <a:ea typeface="ＭＳ Ｐゴシック" panose="020B0600070205080204" pitchFamily="34" charset="-128"/>
              </a:rPr>
              <a:t>Aumenta con el número de ocurrencias dentro de un documento.</a:t>
            </a:r>
          </a:p>
          <a:p>
            <a:pPr eaLnBrk="1" hangingPunct="1"/>
            <a:r>
              <a:rPr lang="es-PE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Aumenta con la rareza del término en la colección.</a:t>
            </a:r>
            <a:endParaRPr lang="en-US" altLang="es-PE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Object 2"/>
              <p:cNvSpPr txBox="1"/>
              <p:nvPr/>
            </p:nvSpPr>
            <p:spPr bwMode="auto">
              <a:xfrm>
                <a:off x="2141538" y="2647557"/>
                <a:ext cx="4716463" cy="5746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PE" sz="200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P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P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PE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PE" sz="20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es-P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nor/>
                        </m:rPr>
                        <a:rPr lang="es-PE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PE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PE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func>
                        <m:funcPr>
                          <m:ctrlP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PE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PE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PE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es-P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P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s-PE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PE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s-PE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P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000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PE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PE" sz="200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s-P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P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s-PE" sz="20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PE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sSub>
                      <m:sSubPr>
                        <m:ctrlPr>
                          <a:rPr lang="es-P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s-PE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s-P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P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P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s-PE" sz="2000" dirty="0"/>
                  <a:t> </a:t>
                </a:r>
                <a14:m>
                  <m:oMath xmlns:m="http://schemas.openxmlformats.org/officeDocument/2006/math">
                    <m:r>
                      <a:rPr lang="es-PE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s-PE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s-PE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s-P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s-PE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s-P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s-PE" sz="2000" dirty="0"/>
              </a:p>
            </p:txBody>
          </p:sp>
        </mc:Choice>
        <mc:Fallback xmlns="">
          <p:sp>
            <p:nvSpPr>
              <p:cNvPr id="717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1538" y="2647557"/>
                <a:ext cx="4716463" cy="574675"/>
              </a:xfrm>
              <a:prstGeom prst="rect">
                <a:avLst/>
              </a:prstGeom>
              <a:blipFill>
                <a:blip r:embed="rId2"/>
                <a:stretch>
                  <a:fillRect b="-4315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3" name="TextBox 4"/>
          <p:cNvSpPr txBox="1">
            <a:spLocks noChangeArrowheads="1"/>
          </p:cNvSpPr>
          <p:nvPr/>
        </p:nvSpPr>
        <p:spPr bwMode="auto">
          <a:xfrm>
            <a:off x="6858001" y="-36701"/>
            <a:ext cx="9172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Sec. 6.2.2</a:t>
            </a:r>
          </a:p>
        </p:txBody>
      </p:sp>
    </p:spTree>
    <p:extLst>
      <p:ext uri="{BB962C8B-B14F-4D97-AF65-F5344CB8AC3E}">
        <p14:creationId xmlns:p14="http://schemas.microsoft.com/office/powerpoint/2010/main" val="2332987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PE" dirty="0">
                <a:ea typeface="ＭＳ Ｐゴシック" panose="020B0600070205080204" pitchFamily="34" charset="-128"/>
              </a:rPr>
              <a:t>Ranked Retrieval: 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tf-idf</a:t>
            </a:r>
            <a:r>
              <a:rPr lang="en-US" altLang="es-PE" b="0" dirty="0">
                <a:ea typeface="ＭＳ Ｐゴシック" panose="020B0600070205080204" pitchFamily="34" charset="-128"/>
              </a:rPr>
              <a:t> weighting </a:t>
            </a:r>
            <a:endParaRPr lang="en-US" altLang="es-PE" dirty="0">
              <a:ea typeface="ＭＳ Ｐゴシック" panose="020B0600070205080204" pitchFamily="34" charset="-128"/>
            </a:endParaRPr>
          </a:p>
        </p:txBody>
      </p:sp>
      <p:sp>
        <p:nvSpPr>
          <p:cNvPr id="44036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7463540" cy="3719019"/>
          </a:xfrm>
        </p:spPr>
        <p:txBody>
          <a:bodyPr/>
          <a:lstStyle/>
          <a:p>
            <a:r>
              <a:rPr lang="en-US" altLang="es-PE" dirty="0">
                <a:ea typeface="ＭＳ Ｐゴシック" panose="020B0600070205080204" pitchFamily="34" charset="-128"/>
              </a:rPr>
              <a:t>El score para un </a:t>
            </a:r>
            <a:r>
              <a:rPr lang="en-US" altLang="es-PE" dirty="0" err="1">
                <a:ea typeface="ＭＳ Ｐゴシック" panose="020B0600070205080204" pitchFamily="34" charset="-128"/>
              </a:rPr>
              <a:t>documento</a:t>
            </a:r>
            <a:r>
              <a:rPr lang="en-US" altLang="es-PE" dirty="0">
                <a:ea typeface="ＭＳ Ｐゴシック" panose="020B0600070205080204" pitchFamily="34" charset="-128"/>
              </a:rPr>
              <a:t> dado </a:t>
            </a:r>
            <a:r>
              <a:rPr lang="en-US" altLang="es-PE" dirty="0" err="1">
                <a:ea typeface="ＭＳ Ｐゴシック" panose="020B0600070205080204" pitchFamily="34" charset="-128"/>
              </a:rPr>
              <a:t>una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ea typeface="ＭＳ Ｐゴシック" panose="020B0600070205080204" pitchFamily="34" charset="-128"/>
              </a:rPr>
              <a:t>consulta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ea typeface="ＭＳ Ｐゴシック" panose="020B0600070205080204" pitchFamily="34" charset="-128"/>
              </a:rPr>
              <a:t>sería</a:t>
            </a:r>
            <a:r>
              <a:rPr lang="en-US" altLang="es-PE" dirty="0">
                <a:ea typeface="ＭＳ Ｐゴシック" panose="020B0600070205080204" pitchFamily="34" charset="-128"/>
              </a:rPr>
              <a:t>:</a:t>
            </a:r>
          </a:p>
          <a:p>
            <a:endParaRPr lang="en-US" altLang="es-PE" dirty="0">
              <a:ea typeface="ＭＳ Ｐゴシック" panose="020B0600070205080204" pitchFamily="34" charset="-128"/>
            </a:endParaRPr>
          </a:p>
          <a:p>
            <a:endParaRPr lang="en-US" altLang="es-PE" dirty="0">
              <a:ea typeface="ＭＳ Ｐゴシック" panose="020B0600070205080204" pitchFamily="34" charset="-128"/>
            </a:endParaRPr>
          </a:p>
          <a:p>
            <a:endParaRPr lang="es-PE" dirty="0"/>
          </a:p>
          <a:p>
            <a:r>
              <a:rPr lang="es-PE" dirty="0"/>
              <a:t>Hay muchas variantes:</a:t>
            </a:r>
            <a:endParaRPr lang="en-US" altLang="es-PE" sz="2100" dirty="0">
              <a:ea typeface="ＭＳ Ｐゴシック" panose="020B0600070205080204" pitchFamily="34" charset="-128"/>
            </a:endParaRPr>
          </a:p>
          <a:p>
            <a:pPr lvl="1"/>
            <a:r>
              <a:rPr lang="es-PE" altLang="es-PE" sz="2100" dirty="0">
                <a:ea typeface="ＭＳ Ｐゴシック" panose="020B0600070205080204" pitchFamily="34" charset="-128"/>
              </a:rPr>
              <a:t>Cómo se calcula “</a:t>
            </a:r>
            <a:r>
              <a:rPr lang="es-PE" altLang="es-PE" sz="2100" dirty="0" err="1">
                <a:ea typeface="ＭＳ Ｐゴシック" panose="020B0600070205080204" pitchFamily="34" charset="-128"/>
              </a:rPr>
              <a:t>tf</a:t>
            </a:r>
            <a:r>
              <a:rPr lang="es-PE" altLang="es-PE" sz="2100" dirty="0">
                <a:ea typeface="ＭＳ Ｐゴシック" panose="020B0600070205080204" pitchFamily="34" charset="-128"/>
              </a:rPr>
              <a:t>” (con / sin log)</a:t>
            </a:r>
          </a:p>
          <a:p>
            <a:pPr lvl="1"/>
            <a:r>
              <a:rPr lang="es-PE" altLang="es-PE" sz="2100" dirty="0">
                <a:ea typeface="ＭＳ Ｐゴシック" panose="020B0600070205080204" pitchFamily="34" charset="-128"/>
              </a:rPr>
              <a:t>Si los términos en la consulta también están ponderados</a:t>
            </a:r>
            <a:r>
              <a:rPr lang="en-US" altLang="es-PE" sz="2100" dirty="0">
                <a:ea typeface="ＭＳ Ｐゴシック" panose="020B0600070205080204" pitchFamily="34" charset="-128"/>
              </a:rPr>
              <a:t>… </a:t>
            </a:r>
          </a:p>
        </p:txBody>
      </p:sp>
      <p:sp>
        <p:nvSpPr>
          <p:cNvPr id="8197" name="Slide Number Placeholder 3"/>
          <p:cNvSpPr>
            <a:spLocks noGrp="1"/>
          </p:cNvSpPr>
          <p:nvPr>
            <p:ph type="sldNum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fld id="{389CB306-CFCF-4D6D-BAE3-FA8372EEF755}" type="slidenum">
              <a:rPr lang="en-US" altLang="es-PE" sz="9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26</a:t>
            </a:fld>
            <a:endParaRPr lang="en-US" altLang="es-PE" sz="9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819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291875"/>
              </p:ext>
            </p:extLst>
          </p:nvPr>
        </p:nvGraphicFramePr>
        <p:xfrm>
          <a:off x="1606550" y="1547813"/>
          <a:ext cx="525145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14500" imgH="279400" progId="Equation.3">
                  <p:embed/>
                </p:oleObj>
              </mc:Choice>
              <mc:Fallback>
                <p:oleObj name="Equation" r:id="rId2" imgW="1714500" imgH="279400" progId="Equation.3">
                  <p:embed/>
                  <p:pic>
                    <p:nvPicPr>
                      <p:cNvPr id="819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6550" y="1547813"/>
                        <a:ext cx="5251450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TextBox 5"/>
          <p:cNvSpPr txBox="1">
            <a:spLocks noChangeArrowheads="1"/>
          </p:cNvSpPr>
          <p:nvPr/>
        </p:nvSpPr>
        <p:spPr bwMode="auto">
          <a:xfrm>
            <a:off x="6858001" y="-36701"/>
            <a:ext cx="9172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Sec. 6.2.2</a:t>
            </a:r>
          </a:p>
        </p:txBody>
      </p:sp>
    </p:spTree>
    <p:extLst>
      <p:ext uri="{BB962C8B-B14F-4D97-AF65-F5344CB8AC3E}">
        <p14:creationId xmlns:p14="http://schemas.microsoft.com/office/powerpoint/2010/main" val="505543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D376035-8984-47A1-9936-6F12B37C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Score 4</a:t>
            </a:r>
          </a:p>
        </p:txBody>
      </p:sp>
    </p:spTree>
    <p:extLst>
      <p:ext uri="{BB962C8B-B14F-4D97-AF65-F5344CB8AC3E}">
        <p14:creationId xmlns:p14="http://schemas.microsoft.com/office/powerpoint/2010/main" val="2303635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 </a:t>
            </a:r>
            <a:r>
              <a:rPr lang="en-US" altLang="es-PE" b="0" dirty="0">
                <a:ea typeface="ＭＳ Ｐゴシック" panose="020B0600070205080204" pitchFamily="34" charset="-128"/>
              </a:rPr>
              <a:t>Binary → count → weight matrix</a:t>
            </a: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4075999"/>
              </p:ext>
            </p:extLst>
          </p:nvPr>
        </p:nvGraphicFramePr>
        <p:xfrm>
          <a:off x="357924" y="908097"/>
          <a:ext cx="7731157" cy="2314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776460" imgH="2926080" progId="Excel.Sheet.8">
                  <p:embed/>
                </p:oleObj>
              </mc:Choice>
              <mc:Fallback>
                <p:oleObj name="Worksheet" r:id="rId2" imgW="9776460" imgH="2926080" progId="Excel.Sheet.8">
                  <p:embed/>
                  <p:pic>
                    <p:nvPicPr>
                      <p:cNvPr id="92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924" y="908097"/>
                        <a:ext cx="7731157" cy="23141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1191612" y="3683608"/>
            <a:ext cx="63193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/>
            <a:r>
              <a:rPr lang="en-US" altLang="es-PE" sz="1800" dirty="0" err="1"/>
              <a:t>Cada</a:t>
            </a:r>
            <a:r>
              <a:rPr lang="en-US" altLang="es-PE" sz="1800" dirty="0"/>
              <a:t> </a:t>
            </a:r>
            <a:r>
              <a:rPr lang="en-US" altLang="es-PE" sz="1800" dirty="0" err="1"/>
              <a:t>documento</a:t>
            </a:r>
            <a:r>
              <a:rPr lang="en-US" altLang="es-PE" sz="1800" dirty="0"/>
              <a:t> </a:t>
            </a:r>
            <a:r>
              <a:rPr lang="en-US" altLang="es-PE" sz="1800" dirty="0" err="1"/>
              <a:t>está</a:t>
            </a:r>
            <a:r>
              <a:rPr lang="en-US" altLang="es-PE" sz="1800" dirty="0"/>
              <a:t> </a:t>
            </a:r>
            <a:r>
              <a:rPr lang="en-US" altLang="es-PE" sz="1800" dirty="0" err="1"/>
              <a:t>representado</a:t>
            </a:r>
            <a:r>
              <a:rPr lang="en-US" altLang="es-PE" sz="1800" dirty="0"/>
              <a:t> </a:t>
            </a:r>
            <a:r>
              <a:rPr lang="en-US" altLang="es-PE" sz="1800" dirty="0" err="1"/>
              <a:t>por</a:t>
            </a:r>
            <a:r>
              <a:rPr lang="en-US" altLang="es-PE" sz="1800" dirty="0"/>
              <a:t> un vector de </a:t>
            </a:r>
            <a:r>
              <a:rPr lang="en-US" altLang="es-PE" sz="1800" dirty="0" err="1"/>
              <a:t>valores</a:t>
            </a:r>
            <a:r>
              <a:rPr lang="en-US" altLang="es-PE" sz="1800" dirty="0"/>
              <a:t> </a:t>
            </a:r>
            <a:r>
              <a:rPr lang="en-US" altLang="es-PE" sz="1800" dirty="0" err="1"/>
              <a:t>reales</a:t>
            </a:r>
            <a:r>
              <a:rPr lang="en-US" altLang="es-PE" sz="1800" dirty="0"/>
              <a:t> de </a:t>
            </a:r>
            <a:r>
              <a:rPr lang="en-US" altLang="es-PE" sz="1800" dirty="0" err="1"/>
              <a:t>los</a:t>
            </a:r>
            <a:r>
              <a:rPr lang="en-US" altLang="es-PE" sz="1800" dirty="0"/>
              <a:t> pesos </a:t>
            </a:r>
            <a:r>
              <a:rPr lang="en-US" altLang="es-PE" sz="1800" dirty="0" err="1"/>
              <a:t>tf-idf</a:t>
            </a:r>
            <a:r>
              <a:rPr lang="en-US" altLang="es-PE" sz="1800" dirty="0"/>
              <a:t> ∈ </a:t>
            </a:r>
            <a:r>
              <a:rPr lang="en-US" altLang="es-PE" sz="1800" dirty="0">
                <a:latin typeface="Palatino Linotype" panose="02040502050505030304" pitchFamily="18" charset="0"/>
              </a:rPr>
              <a:t>R</a:t>
            </a:r>
            <a:r>
              <a:rPr lang="en-US" altLang="es-PE" sz="1800" baseline="30000" dirty="0"/>
              <a:t>|V|</a:t>
            </a:r>
          </a:p>
        </p:txBody>
      </p:sp>
      <p:sp>
        <p:nvSpPr>
          <p:cNvPr id="9221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Sec. 6.3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2">
                <a:extLst>
                  <a:ext uri="{FF2B5EF4-FFF2-40B4-BE49-F238E27FC236}">
                    <a16:creationId xmlns:a16="http://schemas.microsoft.com/office/drawing/2014/main" id="{5C7E38DF-9568-4652-BE8E-47430736ED65}"/>
                  </a:ext>
                </a:extLst>
              </p:cNvPr>
              <p:cNvSpPr txBox="1"/>
              <p:nvPr/>
            </p:nvSpPr>
            <p:spPr bwMode="auto">
              <a:xfrm>
                <a:off x="1888884" y="4462783"/>
                <a:ext cx="4924806" cy="5746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PE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tf</m:t>
                          </m:r>
                          <m:r>
                            <a:rPr lang="es-PE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s-PE" sz="16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idf</m:t>
                          </m:r>
                        </m:e>
                        <m:sub>
                          <m:r>
                            <a:rPr lang="es-P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P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PE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P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P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PE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PE" sz="16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s-P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es-PE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nor/>
                        </m:rPr>
                        <a:rPr lang="es-PE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sSub>
                        <m:sSubPr>
                          <m:ctrlPr>
                            <a:rPr lang="es-P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PE" sz="1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s-P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P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P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PE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func>
                        <m:funcPr>
                          <m:ctrlPr>
                            <a:rPr lang="es-P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P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PE" sz="16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PE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s-P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es-PE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PE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s-PE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s-P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PE" sz="1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s-PE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PE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PE" sz="1600" dirty="0"/>
              </a:p>
            </p:txBody>
          </p:sp>
        </mc:Choice>
        <mc:Fallback xmlns="">
          <p:sp>
            <p:nvSpPr>
              <p:cNvPr id="6" name="Object 2">
                <a:extLst>
                  <a:ext uri="{FF2B5EF4-FFF2-40B4-BE49-F238E27FC236}">
                    <a16:creationId xmlns:a16="http://schemas.microsoft.com/office/drawing/2014/main" id="{5C7E38DF-9568-4652-BE8E-47430736E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8884" y="4462783"/>
                <a:ext cx="4924806" cy="574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302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documentos</a:t>
            </a:r>
            <a:r>
              <a:rPr lang="en-US" altLang="es-PE" b="0" dirty="0">
                <a:ea typeface="ＭＳ Ｐゴシック" panose="020B0600070205080204" pitchFamily="34" charset="-128"/>
              </a:rPr>
              <a:t>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como</a:t>
            </a:r>
            <a:r>
              <a:rPr lang="en-US" altLang="es-PE" b="0" dirty="0">
                <a:ea typeface="ＭＳ Ｐゴシック" panose="020B0600070205080204" pitchFamily="34" charset="-128"/>
              </a:rPr>
              <a:t>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vectores</a:t>
            </a:r>
            <a:endParaRPr lang="en-US" altLang="es-PE" b="0" dirty="0">
              <a:ea typeface="ＭＳ Ｐゴシック" panose="020B0600070205080204" pitchFamily="34" charset="-128"/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7705399" cy="40697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s-PE" dirty="0" err="1">
                <a:ea typeface="ＭＳ Ｐゴシック" panose="020B0600070205080204" pitchFamily="34" charset="-128"/>
              </a:rPr>
              <a:t>Entonces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ea typeface="ＭＳ Ｐゴシック" panose="020B0600070205080204" pitchFamily="34" charset="-128"/>
              </a:rPr>
              <a:t>tenemos</a:t>
            </a:r>
            <a:r>
              <a:rPr lang="en-US" altLang="es-PE" dirty="0">
                <a:ea typeface="ＭＳ Ｐゴシック" panose="020B0600070205080204" pitchFamily="34" charset="-128"/>
              </a:rPr>
              <a:t> un </a:t>
            </a:r>
            <a:r>
              <a:rPr lang="en-US" altLang="es-PE" dirty="0" err="1">
                <a:ea typeface="ＭＳ Ｐゴシック" panose="020B0600070205080204" pitchFamily="34" charset="-128"/>
              </a:rPr>
              <a:t>espacio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ea typeface="ＭＳ Ｐゴシック" panose="020B0600070205080204" pitchFamily="34" charset="-128"/>
              </a:rPr>
              <a:t>vectorial</a:t>
            </a:r>
            <a:r>
              <a:rPr lang="en-US" altLang="es-PE" dirty="0">
                <a:ea typeface="ＭＳ Ｐゴシック" panose="020B0600070205080204" pitchFamily="34" charset="-128"/>
              </a:rPr>
              <a:t> de |V| </a:t>
            </a:r>
            <a:r>
              <a:rPr lang="en-US" altLang="es-PE" dirty="0" err="1">
                <a:ea typeface="ＭＳ Ｐゴシック" panose="020B0600070205080204" pitchFamily="34" charset="-128"/>
              </a:rPr>
              <a:t>dimensiones</a:t>
            </a:r>
            <a:r>
              <a:rPr lang="en-US" altLang="es-PE" dirty="0"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s-PE" dirty="0">
                <a:ea typeface="ＭＳ Ｐゴシック" panose="020B0600070205080204" pitchFamily="34" charset="-128"/>
              </a:rPr>
              <a:t>Los </a:t>
            </a:r>
            <a:r>
              <a:rPr lang="en-US" altLang="es-PE" dirty="0" err="1">
                <a:ea typeface="ＭＳ Ｐゴシック" panose="020B0600070205080204" pitchFamily="34" charset="-128"/>
              </a:rPr>
              <a:t>terminos</a:t>
            </a:r>
            <a:r>
              <a:rPr lang="en-US" altLang="es-PE" dirty="0">
                <a:ea typeface="ＭＳ Ｐゴシック" panose="020B0600070205080204" pitchFamily="34" charset="-128"/>
              </a:rPr>
              <a:t> son los </a:t>
            </a:r>
            <a:r>
              <a:rPr lang="en-US" altLang="es-PE" dirty="0" err="1">
                <a:ea typeface="ＭＳ Ｐゴシック" panose="020B0600070205080204" pitchFamily="34" charset="-128"/>
              </a:rPr>
              <a:t>ejes</a:t>
            </a:r>
            <a:r>
              <a:rPr lang="en-US" altLang="es-PE" dirty="0">
                <a:ea typeface="ＭＳ Ｐゴシック" panose="020B0600070205080204" pitchFamily="34" charset="-128"/>
              </a:rPr>
              <a:t> del </a:t>
            </a:r>
            <a:r>
              <a:rPr lang="en-US" altLang="es-PE" dirty="0" err="1">
                <a:ea typeface="ＭＳ Ｐゴシック" panose="020B0600070205080204" pitchFamily="34" charset="-128"/>
              </a:rPr>
              <a:t>espacio</a:t>
            </a:r>
            <a:r>
              <a:rPr lang="en-US" altLang="es-PE" dirty="0">
                <a:ea typeface="ＭＳ Ｐゴシック" panose="020B0600070205080204" pitchFamily="34" charset="-128"/>
              </a:rPr>
              <a:t>.</a:t>
            </a:r>
          </a:p>
          <a:p>
            <a:pPr eaLnBrk="1" hangingPunct="1"/>
            <a:r>
              <a:rPr lang="es-PE" altLang="es-PE" dirty="0">
                <a:ea typeface="ＭＳ Ｐゴシック" panose="020B0600070205080204" pitchFamily="34" charset="-128"/>
              </a:rPr>
              <a:t>Los documentos son puntos o vectores en este espacio.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endParaRPr lang="es-PE" altLang="es-PE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s-PE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Alta dimensionalidad: decenas de miles de dimensiones cuando se aplica esto a un motor de búsqueda en la web.</a:t>
            </a:r>
            <a:endParaRPr lang="es-PE" altLang="es-PE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s-PE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Estos son vectores muy dispersos</a:t>
            </a:r>
            <a:r>
              <a:rPr lang="es-PE" altLang="es-PE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, la mayoría de las entradas son cero.</a:t>
            </a:r>
            <a:endParaRPr lang="en-US" altLang="es-PE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8916" name="TextBox 3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1833807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PE" dirty="0" err="1">
                <a:ea typeface="ＭＳ Ｐゴシック" panose="020B0600070205080204" pitchFamily="34" charset="-128"/>
              </a:rPr>
              <a:t>Problemas</a:t>
            </a:r>
            <a:r>
              <a:rPr lang="en-US" altLang="es-PE" dirty="0">
                <a:ea typeface="ＭＳ Ｐゴシック" panose="020B0600070205080204" pitchFamily="34" charset="-128"/>
              </a:rPr>
              <a:t> con la </a:t>
            </a:r>
            <a:r>
              <a:rPr lang="en-US" altLang="es-PE" dirty="0" err="1">
                <a:ea typeface="ＭＳ Ｐゴシック" panose="020B0600070205080204" pitchFamily="34" charset="-128"/>
              </a:rPr>
              <a:t>búsqueda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ea typeface="ＭＳ Ｐゴシック" panose="020B0600070205080204" pitchFamily="34" charset="-128"/>
              </a:rPr>
              <a:t>booleana</a:t>
            </a:r>
            <a:r>
              <a:rPr lang="en-US" altLang="es-PE" dirty="0">
                <a:ea typeface="ＭＳ Ｐゴシック" panose="020B0600070205080204" pitchFamily="34" charset="-128"/>
              </a:rPr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11701" y="859632"/>
            <a:ext cx="7831090" cy="412574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altLang="es-PE" sz="2000" dirty="0">
                <a:ea typeface="ＭＳ Ｐゴシック" panose="020B0600070205080204" pitchFamily="34" charset="-128"/>
              </a:rPr>
              <a:t>Hasta ahora, todas nuestras consultas han sido booleanas.</a:t>
            </a:r>
            <a:endParaRPr lang="en-US" altLang="es-PE" sz="2000" dirty="0">
              <a:ea typeface="ＭＳ Ｐゴシック" panose="020B0600070205080204" pitchFamily="34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s-PE" sz="1600" dirty="0">
                <a:ea typeface="ＭＳ Ｐゴシック" panose="020B0600070205080204" pitchFamily="34" charset="-128"/>
              </a:rPr>
              <a:t>Los </a:t>
            </a:r>
            <a:r>
              <a:rPr lang="en-US" altLang="es-PE" sz="1600" dirty="0" err="1">
                <a:ea typeface="ＭＳ Ｐゴシック" panose="020B0600070205080204" pitchFamily="34" charset="-128"/>
              </a:rPr>
              <a:t>documentos</a:t>
            </a:r>
            <a:r>
              <a:rPr lang="en-US" altLang="es-PE" sz="1600" dirty="0">
                <a:ea typeface="ＭＳ Ｐゴシック" panose="020B0600070205080204" pitchFamily="34" charset="-128"/>
              </a:rPr>
              <a:t> </a:t>
            </a:r>
            <a:r>
              <a:rPr lang="en-US" altLang="es-PE" sz="1600" dirty="0" err="1">
                <a:ea typeface="ＭＳ Ｐゴシック" panose="020B0600070205080204" pitchFamily="34" charset="-128"/>
              </a:rPr>
              <a:t>coinciden</a:t>
            </a:r>
            <a:r>
              <a:rPr lang="en-US" altLang="es-PE" sz="1600" dirty="0">
                <a:ea typeface="ＭＳ Ｐゴシック" panose="020B0600070205080204" pitchFamily="34" charset="-128"/>
              </a:rPr>
              <a:t> o no.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altLang="es-PE" sz="2000" dirty="0">
                <a:solidFill>
                  <a:srgbClr val="357E69"/>
                </a:solidFill>
                <a:ea typeface="ＭＳ Ｐゴシック" panose="020B0600070205080204" pitchFamily="34" charset="-128"/>
              </a:rPr>
              <a:t>Bueno para usuarios expertos con una comprensión precisa de sus necesidades y la colección</a:t>
            </a:r>
            <a:r>
              <a:rPr lang="en-US" altLang="es-PE" sz="2000" dirty="0">
                <a:solidFill>
                  <a:srgbClr val="357E69"/>
                </a:solidFill>
                <a:ea typeface="ＭＳ Ｐゴシック" panose="020B0600070205080204" pitchFamily="34" charset="-128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altLang="es-PE" sz="1600" dirty="0">
                <a:ea typeface="ＭＳ Ｐゴシック" panose="020B0600070205080204" pitchFamily="34" charset="-128"/>
              </a:rPr>
              <a:t>También es bueno para las aplicaciones: las aplicaciones pueden consumir fácilmente miles de resultados</a:t>
            </a:r>
            <a:r>
              <a:rPr lang="en-US" altLang="es-PE" sz="1600" dirty="0">
                <a:ea typeface="ＭＳ Ｐゴシック" panose="020B0600070205080204" pitchFamily="34" charset="-128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altLang="es-PE" sz="2000" dirty="0">
                <a:ea typeface="ＭＳ Ｐゴシック" panose="020B0600070205080204" pitchFamily="34" charset="-128"/>
              </a:rPr>
              <a:t>Pero no es bueno para la mayoría de los usuarios.</a:t>
            </a:r>
            <a:endParaRPr lang="en-US" altLang="es-PE" sz="2000" dirty="0">
              <a:ea typeface="ＭＳ Ｐゴシック" panose="020B0600070205080204" pitchFamily="34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altLang="es-PE" sz="1600" dirty="0">
                <a:ea typeface="ＭＳ Ｐゴシック" panose="020B0600070205080204" pitchFamily="34" charset="-128"/>
              </a:rPr>
              <a:t>La mayoría de los usuarios son incapaces de escribir consultas booleanas (o lo son, pero creen que es demasiado trabajo)</a:t>
            </a:r>
            <a:r>
              <a:rPr lang="en-US" altLang="es-PE" sz="1600" dirty="0">
                <a:ea typeface="ＭＳ Ｐゴシック" panose="020B0600070205080204" pitchFamily="34" charset="-128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altLang="es-PE" sz="1600" dirty="0">
                <a:solidFill>
                  <a:srgbClr val="357E69"/>
                </a:solidFill>
                <a:ea typeface="ＭＳ Ｐゴシック" panose="020B0600070205080204" pitchFamily="34" charset="-128"/>
              </a:rPr>
              <a:t>La mayoría de los usuarios no quieren pasar a través de miles de resultados</a:t>
            </a:r>
            <a:r>
              <a:rPr lang="en-US" altLang="es-PE" sz="1600" dirty="0">
                <a:solidFill>
                  <a:srgbClr val="357E69"/>
                </a:solidFill>
                <a:ea typeface="ＭＳ Ｐゴシック" panose="020B0600070205080204" pitchFamily="34" charset="-128"/>
              </a:rPr>
              <a:t>.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altLang="es-PE" sz="1600" dirty="0">
                <a:solidFill>
                  <a:srgbClr val="357E69"/>
                </a:solidFill>
                <a:ea typeface="ＭＳ Ｐゴシック" panose="020B0600070205080204" pitchFamily="34" charset="-128"/>
              </a:rPr>
              <a:t>Esto es particularmente cierto en la búsqueda web.</a:t>
            </a:r>
            <a:endParaRPr lang="en-US" altLang="es-PE" sz="1600" dirty="0">
              <a:solidFill>
                <a:srgbClr val="357E69"/>
              </a:solidFill>
              <a:ea typeface="ＭＳ Ｐゴシック" panose="020B0600070205080204" pitchFamily="34" charset="-128"/>
            </a:endParaRPr>
          </a:p>
          <a:p>
            <a:endParaRPr lang="en-US" altLang="es-PE" dirty="0">
              <a:ea typeface="ＭＳ Ｐゴシック" panose="020B0600070205080204" pitchFamily="34" charset="-128"/>
            </a:endParaRPr>
          </a:p>
        </p:txBody>
      </p:sp>
      <p:sp>
        <p:nvSpPr>
          <p:cNvPr id="24580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580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Ch. 6</a:t>
            </a:r>
          </a:p>
        </p:txBody>
      </p:sp>
    </p:spTree>
    <p:extLst>
      <p:ext uri="{BB962C8B-B14F-4D97-AF65-F5344CB8AC3E}">
        <p14:creationId xmlns:p14="http://schemas.microsoft.com/office/powerpoint/2010/main" val="2206024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consultas</a:t>
            </a:r>
            <a:r>
              <a:rPr lang="en-US" altLang="es-PE" b="0" dirty="0">
                <a:ea typeface="ＭＳ Ｐゴシック" panose="020B0600070205080204" pitchFamily="34" charset="-128"/>
              </a:rPr>
              <a:t>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como</a:t>
            </a:r>
            <a:r>
              <a:rPr lang="en-US" altLang="es-PE" b="0" dirty="0">
                <a:ea typeface="ＭＳ Ｐゴシック" panose="020B0600070205080204" pitchFamily="34" charset="-128"/>
              </a:rPr>
              <a:t>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vectores</a:t>
            </a:r>
            <a:endParaRPr lang="en-US" altLang="es-PE" b="0" dirty="0">
              <a:ea typeface="ＭＳ Ｐゴシック" panose="020B0600070205080204" pitchFamily="34" charset="-128"/>
            </a:endParaRPr>
          </a:p>
        </p:txBody>
      </p:sp>
      <p:sp>
        <p:nvSpPr>
          <p:cNvPr id="29699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7724717" cy="3719019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s-PE" b="1" u="sng" dirty="0">
                <a:ea typeface="ＭＳ Ｐゴシック" panose="020B0600070205080204" pitchFamily="34" charset="-128"/>
              </a:rPr>
              <a:t>Key idea 1:</a:t>
            </a:r>
            <a:r>
              <a:rPr lang="en-US" altLang="es-PE" b="1" dirty="0">
                <a:ea typeface="ＭＳ Ｐゴシック" panose="020B0600070205080204" pitchFamily="34" charset="-128"/>
              </a:rPr>
              <a:t> </a:t>
            </a:r>
            <a:r>
              <a:rPr lang="es-PE" altLang="es-PE" dirty="0">
                <a:ea typeface="ＭＳ Ｐゴシック" panose="020B0600070205080204" pitchFamily="34" charset="-128"/>
              </a:rPr>
              <a:t>Haga lo mismo para las consultas: represéntelas como vectores en el espacio.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s-PE" b="1" u="sng" dirty="0">
                <a:ea typeface="ＭＳ Ｐゴシック" panose="020B0600070205080204" pitchFamily="34" charset="-128"/>
              </a:rPr>
              <a:t>Key idea 2:</a:t>
            </a:r>
            <a:r>
              <a:rPr lang="en-US" altLang="es-PE" b="1" dirty="0">
                <a:ea typeface="ＭＳ Ｐゴシック" panose="020B0600070205080204" pitchFamily="34" charset="-128"/>
              </a:rPr>
              <a:t> </a:t>
            </a:r>
            <a:r>
              <a:rPr lang="es-PE" altLang="es-PE" dirty="0">
                <a:ea typeface="ＭＳ Ｐゴシック" panose="020B0600070205080204" pitchFamily="34" charset="-128"/>
              </a:rPr>
              <a:t>Ordenar los documentos según su proximidad a la consulta en este espacio.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s-PE" dirty="0" err="1">
                <a:ea typeface="ＭＳ Ｐゴシック" panose="020B0600070205080204" pitchFamily="34" charset="-128"/>
              </a:rPr>
              <a:t>Proximidad</a:t>
            </a:r>
            <a:r>
              <a:rPr lang="en-US" altLang="es-PE" dirty="0">
                <a:ea typeface="ＭＳ Ｐゴシック" panose="020B0600070205080204" pitchFamily="34" charset="-128"/>
              </a:rPr>
              <a:t> = </a:t>
            </a:r>
            <a:r>
              <a:rPr lang="en-US" altLang="es-PE" dirty="0" err="1">
                <a:ea typeface="ＭＳ Ｐゴシック" panose="020B0600070205080204" pitchFamily="34" charset="-128"/>
              </a:rPr>
              <a:t>similitud</a:t>
            </a:r>
            <a:r>
              <a:rPr lang="en-US" altLang="es-PE" dirty="0">
                <a:ea typeface="ＭＳ Ｐゴシック" panose="020B0600070205080204" pitchFamily="34" charset="-128"/>
              </a:rPr>
              <a:t> de </a:t>
            </a:r>
            <a:r>
              <a:rPr lang="en-US" altLang="es-PE" dirty="0" err="1">
                <a:ea typeface="ＭＳ Ｐゴシック" panose="020B0600070205080204" pitchFamily="34" charset="-128"/>
              </a:rPr>
              <a:t>vectores</a:t>
            </a:r>
            <a:endParaRPr lang="en-US" altLang="es-PE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s-PE" dirty="0" err="1">
                <a:ea typeface="ＭＳ Ｐゴシック" panose="020B0600070205080204" pitchFamily="34" charset="-128"/>
              </a:rPr>
              <a:t>Proximidad</a:t>
            </a:r>
            <a:r>
              <a:rPr lang="en-US" altLang="es-PE" dirty="0">
                <a:ea typeface="ＭＳ Ｐゴシック" panose="020B0600070205080204" pitchFamily="34" charset="-128"/>
              </a:rPr>
              <a:t> ≈ </a:t>
            </a:r>
            <a:r>
              <a:rPr lang="en-US" altLang="es-PE" dirty="0" err="1">
                <a:ea typeface="ＭＳ Ｐゴシック" panose="020B0600070205080204" pitchFamily="34" charset="-128"/>
              </a:rPr>
              <a:t>inversa</a:t>
            </a:r>
            <a:r>
              <a:rPr lang="en-US" altLang="es-PE" dirty="0">
                <a:ea typeface="ＭＳ Ｐゴシック" panose="020B0600070205080204" pitchFamily="34" charset="-128"/>
              </a:rPr>
              <a:t> de la </a:t>
            </a:r>
            <a:r>
              <a:rPr lang="en-US" altLang="es-PE" dirty="0" err="1">
                <a:ea typeface="ＭＳ Ｐゴシック" panose="020B0600070205080204" pitchFamily="34" charset="-128"/>
              </a:rPr>
              <a:t>distancia</a:t>
            </a:r>
            <a:endParaRPr lang="en-US" altLang="es-PE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</a:pPr>
            <a:r>
              <a:rPr lang="es-PE" altLang="es-PE" dirty="0">
                <a:ea typeface="ＭＳ Ｐゴシック" panose="020B0600070205080204" pitchFamily="34" charset="-128"/>
              </a:rPr>
              <a:t>Entonces: el ranking los documentos más relevantes es más alto que los documentos menos relevantes.</a:t>
            </a:r>
            <a:endParaRPr lang="en-US" altLang="es-PE" dirty="0">
              <a:ea typeface="ＭＳ Ｐゴシック" panose="020B0600070205080204" pitchFamily="34" charset="-128"/>
            </a:endParaRPr>
          </a:p>
        </p:txBody>
      </p:sp>
      <p:sp>
        <p:nvSpPr>
          <p:cNvPr id="39940" name="TextBox 3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1906414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PE" dirty="0">
                <a:ea typeface="ＭＳ Ｐゴシック" panose="020B0600070205080204" pitchFamily="34" charset="-128"/>
              </a:rPr>
              <a:t>Ranked Retrieval:  </a:t>
            </a:r>
            <a:r>
              <a:rPr lang="en-US" altLang="es-PE" b="0" dirty="0"/>
              <a:t>Vector space model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1700" y="850006"/>
            <a:ext cx="7660323" cy="3719019"/>
          </a:xfrm>
        </p:spPr>
        <p:txBody>
          <a:bodyPr/>
          <a:lstStyle/>
          <a:p>
            <a:r>
              <a:rPr lang="en-US" altLang="es-PE" sz="2100" dirty="0"/>
              <a:t>Vector space = all the terms encountered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s-PE" sz="2100" dirty="0"/>
              <a:t>			</a:t>
            </a:r>
            <a:r>
              <a:rPr lang="en-US" altLang="es-PE" sz="2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[ t</a:t>
            </a:r>
            <a:r>
              <a:rPr lang="en-US" altLang="es-PE" sz="2100" baseline="-300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1</a:t>
            </a:r>
            <a:r>
              <a:rPr lang="en-US" altLang="es-PE" sz="2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,   t</a:t>
            </a:r>
            <a:r>
              <a:rPr lang="en-US" altLang="es-PE" sz="2100" baseline="-300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2</a:t>
            </a:r>
            <a:r>
              <a:rPr lang="en-US" altLang="es-PE" sz="2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,   t</a:t>
            </a:r>
            <a:r>
              <a:rPr lang="en-US" altLang="es-PE" sz="2100" baseline="-300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3</a:t>
            </a:r>
            <a:r>
              <a:rPr lang="en-US" altLang="es-PE" sz="2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, …, </a:t>
            </a:r>
            <a:r>
              <a:rPr lang="en-US" altLang="es-PE" sz="21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t</a:t>
            </a:r>
            <a:r>
              <a:rPr lang="en-US" altLang="es-PE" sz="2100" baseline="-30000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n</a:t>
            </a:r>
            <a:r>
              <a:rPr lang="en-US" altLang="es-PE" sz="2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]</a:t>
            </a:r>
            <a:endParaRPr lang="en-US" altLang="es-PE" sz="21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es-PE" sz="2100" dirty="0"/>
              <a:t>Document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s-PE" sz="2100" dirty="0"/>
              <a:t>			</a:t>
            </a:r>
            <a:r>
              <a:rPr lang="en-US" altLang="es-PE" sz="2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D =	[ a</a:t>
            </a:r>
            <a:r>
              <a:rPr lang="en-US" altLang="es-PE" sz="2100" baseline="-300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1</a:t>
            </a:r>
            <a:r>
              <a:rPr lang="en-US" altLang="es-PE" sz="2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, a</a:t>
            </a:r>
            <a:r>
              <a:rPr lang="en-US" altLang="es-PE" sz="2100" baseline="-300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2</a:t>
            </a:r>
            <a:r>
              <a:rPr lang="en-US" altLang="es-PE" sz="2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, a</a:t>
            </a:r>
            <a:r>
              <a:rPr lang="en-US" altLang="es-PE" sz="2100" baseline="-300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3</a:t>
            </a:r>
            <a:r>
              <a:rPr lang="en-US" altLang="es-PE" sz="2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, …, a</a:t>
            </a:r>
            <a:r>
              <a:rPr lang="en-US" altLang="es-PE" sz="2100" baseline="-300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n </a:t>
            </a:r>
            <a:r>
              <a:rPr lang="en-US" altLang="es-PE" sz="2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]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s-PE" sz="2100" dirty="0">
                <a:cs typeface="Times New Roman" panose="02020603050405020304" pitchFamily="18" charset="0"/>
              </a:rPr>
              <a:t>		 	</a:t>
            </a:r>
            <a:r>
              <a:rPr lang="en-US" altLang="es-PE" sz="2100" dirty="0" err="1">
                <a:cs typeface="Times New Roman" panose="02020603050405020304" pitchFamily="18" charset="0"/>
              </a:rPr>
              <a:t>a</a:t>
            </a:r>
            <a:r>
              <a:rPr lang="en-US" altLang="es-PE" sz="2100" baseline="-30000" dirty="0" err="1">
                <a:cs typeface="Times New Roman" panose="02020603050405020304" pitchFamily="18" charset="0"/>
              </a:rPr>
              <a:t>i</a:t>
            </a:r>
            <a:r>
              <a:rPr lang="en-US" altLang="es-PE" sz="2100" baseline="-30000" dirty="0">
                <a:cs typeface="Times New Roman" panose="02020603050405020304" pitchFamily="18" charset="0"/>
              </a:rPr>
              <a:t> </a:t>
            </a:r>
            <a:r>
              <a:rPr lang="en-US" altLang="es-PE" sz="2100" dirty="0">
                <a:cs typeface="Times New Roman" panose="02020603050405020304" pitchFamily="18" charset="0"/>
              </a:rPr>
              <a:t>= weight of </a:t>
            </a:r>
            <a:r>
              <a:rPr lang="en-US" altLang="es-PE" sz="2100" dirty="0" err="1">
                <a:cs typeface="Times New Roman" panose="02020603050405020304" pitchFamily="18" charset="0"/>
              </a:rPr>
              <a:t>t</a:t>
            </a:r>
            <a:r>
              <a:rPr lang="en-US" altLang="es-PE" sz="2100" baseline="-30000" dirty="0" err="1">
                <a:cs typeface="Times New Roman" panose="02020603050405020304" pitchFamily="18" charset="0"/>
              </a:rPr>
              <a:t>i</a:t>
            </a:r>
            <a:r>
              <a:rPr lang="en-US" altLang="es-PE" sz="2100" baseline="-30000" dirty="0">
                <a:cs typeface="Times New Roman" panose="02020603050405020304" pitchFamily="18" charset="0"/>
              </a:rPr>
              <a:t> </a:t>
            </a:r>
            <a:r>
              <a:rPr lang="en-US" altLang="es-PE" sz="2100" dirty="0">
                <a:cs typeface="Times New Roman" panose="02020603050405020304" pitchFamily="18" charset="0"/>
              </a:rPr>
              <a:t>in D</a:t>
            </a:r>
          </a:p>
          <a:p>
            <a:pPr algn="just"/>
            <a:r>
              <a:rPr lang="en-US" altLang="es-PE" sz="2100" dirty="0">
                <a:cs typeface="Times New Roman" panose="02020603050405020304" pitchFamily="18" charset="0"/>
              </a:rPr>
              <a:t>Query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s-PE" sz="2100" dirty="0">
                <a:cs typeface="Times New Roman" panose="02020603050405020304" pitchFamily="18" charset="0"/>
              </a:rPr>
              <a:t>			</a:t>
            </a:r>
            <a:r>
              <a:rPr lang="en-US" altLang="es-PE" sz="2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Q =	[ b</a:t>
            </a:r>
            <a:r>
              <a:rPr lang="en-US" altLang="es-PE" sz="2100" baseline="-300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1</a:t>
            </a:r>
            <a:r>
              <a:rPr lang="en-US" altLang="es-PE" sz="2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, b</a:t>
            </a:r>
            <a:r>
              <a:rPr lang="en-US" altLang="es-PE" sz="2100" baseline="-300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2</a:t>
            </a:r>
            <a:r>
              <a:rPr lang="en-US" altLang="es-PE" sz="2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, b</a:t>
            </a:r>
            <a:r>
              <a:rPr lang="en-US" altLang="es-PE" sz="2100" baseline="-300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3</a:t>
            </a:r>
            <a:r>
              <a:rPr lang="en-US" altLang="es-PE" sz="2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, …, b</a:t>
            </a:r>
            <a:r>
              <a:rPr lang="en-US" altLang="es-PE" sz="2100" baseline="-300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n </a:t>
            </a:r>
            <a:r>
              <a:rPr lang="en-US" altLang="es-PE" sz="21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]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s-PE" sz="2100" dirty="0">
                <a:cs typeface="Times New Roman" panose="02020603050405020304" pitchFamily="18" charset="0"/>
              </a:rPr>
              <a:t>		 	b</a:t>
            </a:r>
            <a:r>
              <a:rPr lang="en-US" altLang="es-PE" sz="2100" baseline="-30000" dirty="0">
                <a:cs typeface="Times New Roman" panose="02020603050405020304" pitchFamily="18" charset="0"/>
              </a:rPr>
              <a:t>i </a:t>
            </a:r>
            <a:r>
              <a:rPr lang="en-US" altLang="es-PE" sz="2100" dirty="0">
                <a:cs typeface="Times New Roman" panose="02020603050405020304" pitchFamily="18" charset="0"/>
              </a:rPr>
              <a:t>= weight of </a:t>
            </a:r>
            <a:r>
              <a:rPr lang="en-US" altLang="es-PE" sz="2100" dirty="0" err="1">
                <a:cs typeface="Times New Roman" panose="02020603050405020304" pitchFamily="18" charset="0"/>
              </a:rPr>
              <a:t>t</a:t>
            </a:r>
            <a:r>
              <a:rPr lang="en-US" altLang="es-PE" sz="2100" baseline="-30000" dirty="0" err="1">
                <a:cs typeface="Times New Roman" panose="02020603050405020304" pitchFamily="18" charset="0"/>
              </a:rPr>
              <a:t>i</a:t>
            </a:r>
            <a:r>
              <a:rPr lang="en-US" altLang="es-PE" sz="2100" baseline="-30000" dirty="0">
                <a:cs typeface="Times New Roman" panose="02020603050405020304" pitchFamily="18" charset="0"/>
              </a:rPr>
              <a:t> </a:t>
            </a:r>
            <a:r>
              <a:rPr lang="en-US" altLang="es-PE" sz="2100" dirty="0">
                <a:cs typeface="Times New Roman" panose="02020603050405020304" pitchFamily="18" charset="0"/>
              </a:rPr>
              <a:t>in Q</a:t>
            </a:r>
          </a:p>
          <a:p>
            <a:pPr algn="just"/>
            <a:r>
              <a:rPr lang="en-US" altLang="es-PE" sz="2100" dirty="0">
                <a:cs typeface="Times New Roman" panose="02020603050405020304" pitchFamily="18" charset="0"/>
              </a:rPr>
              <a:t>Score(D,Q) = Sim(D,Q)</a:t>
            </a:r>
          </a:p>
          <a:p>
            <a:pPr algn="just">
              <a:buFont typeface="Wingdings" panose="05000000000000000000" pitchFamily="2" charset="2"/>
              <a:buNone/>
            </a:pPr>
            <a:endParaRPr lang="en-US" altLang="es-PE" sz="2100" dirty="0"/>
          </a:p>
          <a:p>
            <a:pPr>
              <a:buFont typeface="Wingdings" panose="05000000000000000000" pitchFamily="2" charset="2"/>
              <a:buNone/>
            </a:pPr>
            <a:endParaRPr lang="en-US" altLang="es-PE" sz="2100" dirty="0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94E82-99FC-4B47-A992-030D39A86C08}" type="slidenum">
              <a:rPr lang="en-AU" altLang="es-PE"/>
              <a:pPr/>
              <a:t>31</a:t>
            </a:fld>
            <a:endParaRPr lang="en-AU" altLang="es-PE"/>
          </a:p>
        </p:txBody>
      </p:sp>
    </p:spTree>
    <p:extLst>
      <p:ext uri="{BB962C8B-B14F-4D97-AF65-F5344CB8AC3E}">
        <p14:creationId xmlns:p14="http://schemas.microsoft.com/office/powerpoint/2010/main" val="364343574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PE" dirty="0">
                <a:ea typeface="ＭＳ Ｐゴシック" panose="020B0600070205080204" pitchFamily="34" charset="-128"/>
              </a:rPr>
              <a:t>Ranked Retrieval:  </a:t>
            </a:r>
            <a:r>
              <a:rPr lang="en-AU" altLang="es-PE" b="0" dirty="0" err="1"/>
              <a:t>representación</a:t>
            </a:r>
            <a:r>
              <a:rPr lang="en-AU" altLang="es-PE" b="0" dirty="0"/>
              <a:t> de la </a:t>
            </a:r>
            <a:r>
              <a:rPr lang="en-AU" altLang="es-PE" b="0" dirty="0" err="1"/>
              <a:t>matriz</a:t>
            </a:r>
            <a:endParaRPr lang="en-AU" altLang="es-PE" b="0" dirty="0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AF3BE4B-079C-41B7-BB70-42DEAD674FD5}" type="slidenum">
              <a:rPr lang="en-AU" altLang="es-PE"/>
              <a:pPr/>
              <a:t>32</a:t>
            </a:fld>
            <a:endParaRPr lang="en-AU" altLang="es-PE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371600" y="1283076"/>
            <a:ext cx="77724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	 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 t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2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 t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3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…	 </a:t>
            </a:r>
            <a:r>
              <a:rPr kumimoji="0" lang="en-AU" altLang="es-P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</a:t>
            </a:r>
            <a:r>
              <a:rPr kumimoji="0" lang="en-AU" altLang="es-PE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</a:t>
            </a:r>
            <a:endParaRPr kumimoji="0" lang="en-AU" altLang="es-PE" sz="2400" b="0" i="0" u="none" strike="noStrike" kern="1200" cap="none" spc="0" normalizeH="0" baseline="-2500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	a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11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a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12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a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13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…	a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2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	a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21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a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22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a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23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…	a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2n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3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	a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31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a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32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a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33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…	a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3n</a:t>
            </a:r>
            <a:endParaRPr kumimoji="0" lang="en-AU" altLang="es-P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…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AU" altLang="es-P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</a:t>
            </a:r>
            <a:r>
              <a:rPr kumimoji="0" lang="en-AU" altLang="es-PE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a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m1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a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m2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a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m3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…	</a:t>
            </a:r>
            <a:r>
              <a:rPr kumimoji="0" lang="en-AU" altLang="es-P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</a:t>
            </a:r>
            <a:r>
              <a:rPr kumimoji="0" lang="en-AU" altLang="es-PE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mn</a:t>
            </a:r>
            <a:endParaRPr kumimoji="0" lang="en-AU" altLang="es-PE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Q</a:t>
            </a:r>
            <a:r>
              <a:rPr kumimoji="0" lang="en-AU" altLang="es-PE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	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b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2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b</a:t>
            </a:r>
            <a:r>
              <a:rPr kumimoji="0" lang="en-AU" altLang="es-PE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3</a:t>
            </a:r>
            <a:r>
              <a:rPr kumimoji="0" lang="en-AU" altLang="es-P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…	</a:t>
            </a:r>
            <a:r>
              <a:rPr kumimoji="0" lang="en-AU" altLang="es-P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</a:t>
            </a:r>
            <a:r>
              <a:rPr kumimoji="0" lang="en-AU" altLang="es-PE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</a:t>
            </a:r>
            <a:endParaRPr kumimoji="0" lang="en-AU" altLang="es-PE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2102400" y="1747389"/>
            <a:ext cx="4861412" cy="272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7275512" y="1354513"/>
            <a:ext cx="16398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AU" altLang="es-PE" sz="1600" kern="1200" dirty="0">
                <a:solidFill>
                  <a:srgbClr val="333399"/>
                </a:solidFill>
                <a:latin typeface="Tahoma" panose="020B0604030504040204" pitchFamily="34" charset="0"/>
                <a:ea typeface="+mn-ea"/>
                <a:cs typeface="+mn-cs"/>
              </a:rPr>
              <a:t>Term vector space</a:t>
            </a: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255587" y="1354513"/>
            <a:ext cx="21605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AU" altLang="es-PE" sz="1600" kern="1200" dirty="0">
                <a:solidFill>
                  <a:srgbClr val="FF0000"/>
                </a:solidFill>
                <a:latin typeface="Tahoma" panose="020B0604030504040204" pitchFamily="34" charset="0"/>
                <a:ea typeface="+mn-ea"/>
                <a:cs typeface="+mn-cs"/>
              </a:rPr>
              <a:t>Document space</a:t>
            </a:r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>
            <a:off x="1082675" y="1787900"/>
            <a:ext cx="360362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s-PE" kern="1200"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23" name="Line 8"/>
          <p:cNvSpPr>
            <a:spLocks noChangeShapeType="1"/>
          </p:cNvSpPr>
          <p:nvPr/>
        </p:nvSpPr>
        <p:spPr bwMode="auto">
          <a:xfrm flipH="1">
            <a:off x="6699250" y="1619375"/>
            <a:ext cx="576262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47230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PE" dirty="0">
                <a:ea typeface="ＭＳ Ｐゴシック" panose="020B0600070205080204" pitchFamily="34" charset="-128"/>
              </a:rPr>
              <a:t>Ranked Retrieval: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Proximidad</a:t>
            </a:r>
            <a:r>
              <a:rPr lang="en-US" altLang="es-PE" dirty="0">
                <a:ea typeface="ＭＳ Ｐゴシック" panose="020B0600070205080204" pitchFamily="34" charset="-128"/>
              </a:rPr>
              <a:t>  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4640227" cy="3719019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Formalización del espacio vectorial de proximidad.</a:t>
            </a:r>
          </a:p>
          <a:p>
            <a:pPr lvl="1"/>
            <a:r>
              <a:rPr lang="en-US" altLang="es-PE" sz="1600" dirty="0">
                <a:solidFill>
                  <a:srgbClr val="C00000"/>
                </a:solidFill>
              </a:rPr>
              <a:t>Euclidean distance?</a:t>
            </a:r>
          </a:p>
          <a:p>
            <a:pPr lvl="1"/>
            <a:r>
              <a:rPr lang="en-US" altLang="es-PE" sz="1600" dirty="0">
                <a:solidFill>
                  <a:srgbClr val="C00000"/>
                </a:solidFill>
              </a:rPr>
              <a:t>Angle distance?</a:t>
            </a:r>
          </a:p>
          <a:p>
            <a:pPr lvl="1"/>
            <a:endParaRPr lang="en-US" altLang="es-PE" sz="1600" dirty="0"/>
          </a:p>
          <a:p>
            <a:pPr lvl="1"/>
            <a:endParaRPr lang="en-US" altLang="es-PE" sz="1600" dirty="0"/>
          </a:p>
          <a:p>
            <a:pPr lvl="1"/>
            <a:endParaRPr lang="en-US" altLang="es-PE" sz="1600" dirty="0"/>
          </a:p>
          <a:p>
            <a:pPr lvl="1"/>
            <a:r>
              <a:rPr lang="en-US" altLang="es-PE" i="1" dirty="0" err="1"/>
              <a:t>Distancia</a:t>
            </a:r>
            <a:r>
              <a:rPr lang="en-US" altLang="es-PE" i="1" dirty="0"/>
              <a:t> </a:t>
            </a:r>
            <a:r>
              <a:rPr lang="en-US" altLang="es-PE" i="1" dirty="0" err="1"/>
              <a:t>Euclidiana</a:t>
            </a:r>
            <a:endParaRPr lang="en-US" altLang="es-PE" i="1" dirty="0"/>
          </a:p>
          <a:p>
            <a:pPr marL="596900" lvl="1" indent="0">
              <a:buNone/>
            </a:pPr>
            <a:r>
              <a:rPr lang="en-US" altLang="es-PE" i="1" dirty="0"/>
              <a:t>     es una mala idea. . .</a:t>
            </a:r>
          </a:p>
          <a:p>
            <a:pPr lvl="1"/>
            <a:endParaRPr lang="en-US" altLang="es-PE" sz="1600" dirty="0">
              <a:solidFill>
                <a:srgbClr val="C00000"/>
              </a:solidFill>
            </a:endParaRPr>
          </a:p>
          <a:p>
            <a:pPr lvl="1"/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193" y="1873558"/>
            <a:ext cx="3610071" cy="2971434"/>
          </a:xfrm>
          <a:prstGeom prst="rect">
            <a:avLst/>
          </a:prstGeom>
        </p:spPr>
      </p:pic>
      <p:sp>
        <p:nvSpPr>
          <p:cNvPr id="6" name="Forma libre 5"/>
          <p:cNvSpPr/>
          <p:nvPr/>
        </p:nvSpPr>
        <p:spPr>
          <a:xfrm>
            <a:off x="2982698" y="1873558"/>
            <a:ext cx="3771900" cy="1249692"/>
          </a:xfrm>
          <a:custGeom>
            <a:avLst/>
            <a:gdLst>
              <a:gd name="connsiteX0" fmla="*/ 0 w 3699393"/>
              <a:gd name="connsiteY0" fmla="*/ 53939 h 1144185"/>
              <a:gd name="connsiteX1" fmla="*/ 3253154 w 3699393"/>
              <a:gd name="connsiteY1" fmla="*/ 124277 h 1144185"/>
              <a:gd name="connsiteX2" fmla="*/ 3587261 w 3699393"/>
              <a:gd name="connsiteY2" fmla="*/ 1144185 h 1144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9393" h="1144185">
                <a:moveTo>
                  <a:pt x="0" y="53939"/>
                </a:moveTo>
                <a:cubicBezTo>
                  <a:pt x="1327638" y="-1746"/>
                  <a:pt x="2655277" y="-57431"/>
                  <a:pt x="3253154" y="124277"/>
                </a:cubicBezTo>
                <a:cubicBezTo>
                  <a:pt x="3851031" y="305985"/>
                  <a:pt x="3719146" y="725085"/>
                  <a:pt x="3587261" y="1144185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Forma libre 6"/>
          <p:cNvSpPr/>
          <p:nvPr/>
        </p:nvSpPr>
        <p:spPr>
          <a:xfrm>
            <a:off x="2806852" y="2331943"/>
            <a:ext cx="2963007" cy="1531524"/>
          </a:xfrm>
          <a:custGeom>
            <a:avLst/>
            <a:gdLst>
              <a:gd name="connsiteX0" fmla="*/ 0 w 2989479"/>
              <a:gd name="connsiteY0" fmla="*/ 0 h 1494692"/>
              <a:gd name="connsiteX1" fmla="*/ 2611315 w 2989479"/>
              <a:gd name="connsiteY1" fmla="*/ 800100 h 1494692"/>
              <a:gd name="connsiteX2" fmla="*/ 2919046 w 2989479"/>
              <a:gd name="connsiteY2" fmla="*/ 1494692 h 149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9479" h="1494692">
                <a:moveTo>
                  <a:pt x="0" y="0"/>
                </a:moveTo>
                <a:cubicBezTo>
                  <a:pt x="1062403" y="275492"/>
                  <a:pt x="2124807" y="550985"/>
                  <a:pt x="2611315" y="800100"/>
                </a:cubicBezTo>
                <a:cubicBezTo>
                  <a:pt x="3097823" y="1049215"/>
                  <a:pt x="3008434" y="1271953"/>
                  <a:pt x="2919046" y="149469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82995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Proximidad</a:t>
            </a:r>
            <a:endParaRPr lang="en-US" altLang="es-PE" sz="3000" b="0" dirty="0">
              <a:ea typeface="ＭＳ Ｐゴシック" panose="020B0600070205080204" pitchFamily="34" charset="-128"/>
            </a:endParaRPr>
          </a:p>
        </p:txBody>
      </p:sp>
      <p:sp>
        <p:nvSpPr>
          <p:cNvPr id="41988" name="Text Placeholder 4"/>
          <p:cNvSpPr>
            <a:spLocks noGrp="1"/>
          </p:cNvSpPr>
          <p:nvPr>
            <p:ph type="body" idx="1"/>
          </p:nvPr>
        </p:nvSpPr>
        <p:spPr>
          <a:xfrm>
            <a:off x="208800" y="1177009"/>
            <a:ext cx="3616225" cy="2628697"/>
          </a:xfrm>
        </p:spPr>
        <p:txBody>
          <a:bodyPr/>
          <a:lstStyle/>
          <a:p>
            <a:pPr marL="114300" indent="0" eaLnBrk="1" hangingPunct="1">
              <a:buNone/>
            </a:pPr>
            <a:r>
              <a:rPr lang="en-US" altLang="es-PE" sz="2000" dirty="0">
                <a:ea typeface="ＭＳ Ｐゴシック" panose="020B0600070205080204" pitchFamily="34" charset="-128"/>
              </a:rPr>
              <a:t>La </a:t>
            </a:r>
            <a:r>
              <a:rPr lang="en-US" altLang="es-PE" sz="2000" dirty="0" err="1">
                <a:ea typeface="ＭＳ Ｐゴシック" panose="020B0600070205080204" pitchFamily="34" charset="-128"/>
              </a:rPr>
              <a:t>distancia</a:t>
            </a:r>
            <a:r>
              <a:rPr lang="en-US" altLang="es-PE" sz="2000" dirty="0">
                <a:ea typeface="ＭＳ Ｐゴシック" panose="020B0600070205080204" pitchFamily="34" charset="-128"/>
              </a:rPr>
              <a:t> </a:t>
            </a:r>
            <a:r>
              <a:rPr lang="en-US" altLang="es-PE" sz="2000" dirty="0" err="1">
                <a:ea typeface="ＭＳ Ｐゴシック" panose="020B0600070205080204" pitchFamily="34" charset="-128"/>
              </a:rPr>
              <a:t>Euclediana</a:t>
            </a:r>
            <a:r>
              <a:rPr lang="en-US" altLang="es-PE" sz="2000" dirty="0">
                <a:ea typeface="ＭＳ Ｐゴシック" panose="020B0600070205080204" pitchFamily="34" charset="-128"/>
              </a:rPr>
              <a:t> entre </a:t>
            </a:r>
            <a:r>
              <a:rPr lang="en-US" altLang="es-PE" sz="2000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q  </a:t>
            </a:r>
            <a:r>
              <a:rPr lang="en-US" altLang="es-PE" sz="2000" dirty="0">
                <a:ea typeface="ＭＳ Ｐゴシック" panose="020B0600070205080204" pitchFamily="34" charset="-128"/>
              </a:rPr>
              <a:t>y  </a:t>
            </a:r>
            <a:r>
              <a:rPr lang="en-US" altLang="es-PE" sz="2000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d</a:t>
            </a:r>
            <a:r>
              <a:rPr lang="en-US" altLang="es-PE" sz="2000" i="1" baseline="-250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2</a:t>
            </a:r>
            <a:r>
              <a:rPr lang="en-US" altLang="es-PE" sz="2000" dirty="0">
                <a:ea typeface="ＭＳ Ｐゴシック" panose="020B0600070205080204" pitchFamily="34" charset="-128"/>
              </a:rPr>
              <a:t>  </a:t>
            </a:r>
            <a:r>
              <a:rPr lang="es-PE" altLang="es-PE" sz="2000" dirty="0">
                <a:ea typeface="ＭＳ Ｐゴシック" panose="020B0600070205080204" pitchFamily="34" charset="-128"/>
              </a:rPr>
              <a:t>es grande aunque la distribución de términos en la consulta</a:t>
            </a:r>
            <a:r>
              <a:rPr lang="en-US" altLang="es-PE" sz="2000" dirty="0">
                <a:ea typeface="ＭＳ Ｐゴシック" panose="020B0600070205080204" pitchFamily="34" charset="-128"/>
              </a:rPr>
              <a:t> </a:t>
            </a:r>
            <a:r>
              <a:rPr lang="en-US" altLang="es-PE" sz="2000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q</a:t>
            </a:r>
            <a:r>
              <a:rPr lang="en-US" altLang="es-PE" sz="2000" i="1" dirty="0">
                <a:ea typeface="ＭＳ Ｐゴシック" panose="020B0600070205080204" pitchFamily="34" charset="-128"/>
              </a:rPr>
              <a:t> </a:t>
            </a:r>
            <a:r>
              <a:rPr lang="es-PE" altLang="es-PE" sz="2000" dirty="0">
                <a:ea typeface="ＭＳ Ｐゴシック" panose="020B0600070205080204" pitchFamily="34" charset="-128"/>
              </a:rPr>
              <a:t>y la distribución de términos en el documento</a:t>
            </a:r>
            <a:r>
              <a:rPr lang="en-US" altLang="es-PE" sz="2000" dirty="0">
                <a:ea typeface="ＭＳ Ｐゴシック" panose="020B0600070205080204" pitchFamily="34" charset="-128"/>
              </a:rPr>
              <a:t> </a:t>
            </a:r>
            <a:r>
              <a:rPr lang="en-US" altLang="es-PE" sz="2000" i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d</a:t>
            </a:r>
            <a:r>
              <a:rPr lang="en-US" altLang="es-PE" sz="2000" i="1" baseline="-250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2</a:t>
            </a:r>
            <a:r>
              <a:rPr lang="en-US" altLang="es-PE" sz="2000" dirty="0">
                <a:ea typeface="ＭＳ Ｐゴシック" panose="020B0600070205080204" pitchFamily="34" charset="-128"/>
              </a:rPr>
              <a:t> son </a:t>
            </a:r>
            <a:r>
              <a:rPr lang="en-US" altLang="es-PE" sz="2000" dirty="0" err="1">
                <a:ea typeface="ＭＳ Ｐゴシック" panose="020B0600070205080204" pitchFamily="34" charset="-128"/>
              </a:rPr>
              <a:t>muy</a:t>
            </a:r>
            <a:r>
              <a:rPr lang="en-US" altLang="es-PE" sz="2000" dirty="0">
                <a:ea typeface="ＭＳ Ｐゴシック" panose="020B0600070205080204" pitchFamily="34" charset="-128"/>
              </a:rPr>
              <a:t> </a:t>
            </a:r>
            <a:r>
              <a:rPr lang="en-US" altLang="es-PE" sz="2000" dirty="0" err="1">
                <a:ea typeface="ＭＳ Ｐゴシック" panose="020B0600070205080204" pitchFamily="34" charset="-128"/>
              </a:rPr>
              <a:t>similares</a:t>
            </a:r>
            <a:r>
              <a:rPr lang="en-US" altLang="es-PE" sz="2000" dirty="0">
                <a:ea typeface="ＭＳ Ｐゴシック" panose="020B0600070205080204" pitchFamily="34" charset="-128"/>
              </a:rPr>
              <a:t>.</a:t>
            </a:r>
          </a:p>
        </p:txBody>
      </p:sp>
      <p:pic>
        <p:nvPicPr>
          <p:cNvPr id="41987" name="Content Placeholder 3" descr="vs1.gif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2157" y="1438880"/>
            <a:ext cx="3943350" cy="3086100"/>
          </a:xfrm>
        </p:spPr>
      </p:pic>
      <p:sp>
        <p:nvSpPr>
          <p:cNvPr id="41993" name="TextBox 8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Sec. 6.3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08800" y="4428161"/>
            <a:ext cx="4674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>
                <a:solidFill>
                  <a:srgbClr val="FF0000"/>
                </a:solidFill>
              </a:rPr>
              <a:t>La distancia Euclidiana es grande para vectores de diferentes longitudes.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DFB99F02-EFBC-4A0F-9852-C68D86E0D20E}"/>
              </a:ext>
            </a:extLst>
          </p:cNvPr>
          <p:cNvCxnSpPr/>
          <p:nvPr/>
        </p:nvCxnSpPr>
        <p:spPr>
          <a:xfrm flipV="1">
            <a:off x="5868365" y="1846162"/>
            <a:ext cx="1695691" cy="931762"/>
          </a:xfrm>
          <a:prstGeom prst="straightConnector1">
            <a:avLst/>
          </a:prstGeom>
          <a:ln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019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Proximidad</a:t>
            </a:r>
            <a:endParaRPr lang="en-US" altLang="es-PE" dirty="0">
              <a:ea typeface="ＭＳ Ｐゴシック" panose="020B0600070205080204" pitchFamily="34" charset="-128"/>
            </a:endParaRPr>
          </a:p>
        </p:txBody>
      </p:sp>
      <p:sp>
        <p:nvSpPr>
          <p:cNvPr id="43011" name="Content Placeholder 5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7821308" cy="3719019"/>
          </a:xfrm>
        </p:spPr>
        <p:txBody>
          <a:bodyPr>
            <a:normAutofit/>
          </a:bodyPr>
          <a:lstStyle/>
          <a:p>
            <a:pPr eaLnBrk="1" hangingPunct="1"/>
            <a:r>
              <a:rPr lang="es-ES" altLang="es-PE" b="1" dirty="0">
                <a:ea typeface="ＭＳ Ｐゴシック" panose="020B0600070205080204" pitchFamily="34" charset="-128"/>
              </a:rPr>
              <a:t>Usando el ángulo en lugar de la distancia</a:t>
            </a:r>
            <a:endParaRPr lang="es-ES" altLang="es-PE" b="1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es-ES" altLang="es-PE" sz="1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Experimento mental: tome un documento d y adjúntelo a sí mismo. Llama a este documento d ′</a:t>
            </a:r>
            <a:r>
              <a:rPr lang="en-US" altLang="es-PE" sz="1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s-ES" altLang="es-PE" sz="1600" dirty="0">
                <a:ea typeface="ＭＳ Ｐゴシック" panose="020B0600070205080204" pitchFamily="34" charset="-128"/>
              </a:rPr>
              <a:t>“Semánticamente" d y d ′ tienen el mismo contenido.</a:t>
            </a:r>
            <a:endParaRPr lang="en-US" altLang="es-PE" sz="1600" dirty="0">
              <a:ea typeface="ＭＳ Ｐゴシック" panose="020B0600070205080204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es-ES" altLang="es-PE" sz="1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La distancia euclidiana entre los dos documentos puede ser bastante grande.</a:t>
            </a:r>
            <a:endParaRPr lang="en-US" altLang="es-PE" sz="1600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es-ES" altLang="es-PE" sz="1600" dirty="0">
                <a:ea typeface="ＭＳ Ｐゴシック" panose="020B0600070205080204" pitchFamily="34" charset="-128"/>
              </a:rPr>
              <a:t>El ángulo entre los dos documentos es 0, el cual corresponde a la similitud máxima.</a:t>
            </a:r>
            <a:endParaRPr lang="en-US" altLang="es-PE" sz="1600" dirty="0">
              <a:ea typeface="ＭＳ Ｐゴシック" panose="020B0600070205080204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en-US" altLang="es-PE" sz="1600" b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Key idea: </a:t>
            </a:r>
            <a:r>
              <a:rPr lang="es-ES" altLang="es-PE" sz="1600" b="1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rankear</a:t>
            </a:r>
            <a:r>
              <a:rPr lang="es-ES" altLang="es-PE" sz="1600" b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los documentos según el ángulo que forman con la consulta</a:t>
            </a:r>
            <a:r>
              <a:rPr lang="en-US" altLang="es-PE" sz="1600" b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.</a:t>
            </a:r>
          </a:p>
        </p:txBody>
      </p:sp>
      <p:sp>
        <p:nvSpPr>
          <p:cNvPr id="43012" name="TextBox 3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3369298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Proximidad</a:t>
            </a:r>
            <a:endParaRPr lang="en-US" altLang="es-PE" dirty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628651" y="1369218"/>
            <a:ext cx="6828218" cy="3500437"/>
          </a:xfrm>
        </p:spPr>
        <p:txBody>
          <a:bodyPr/>
          <a:lstStyle/>
          <a:p>
            <a:pPr eaLnBrk="1" hangingPunct="1"/>
            <a:r>
              <a:rPr lang="es-PE" altLang="es-PE" b="1" dirty="0"/>
              <a:t>De ángulos a cosenos</a:t>
            </a:r>
            <a:endParaRPr lang="es-ES" altLang="es-PE" b="1" dirty="0"/>
          </a:p>
          <a:p>
            <a:pPr lvl="1">
              <a:spcBef>
                <a:spcPts val="1200"/>
              </a:spcBef>
            </a:pPr>
            <a:r>
              <a:rPr lang="es-ES" altLang="es-PE" sz="1800" dirty="0"/>
              <a:t>Las dos nociones siguientes son equivalentes:</a:t>
            </a:r>
            <a:endParaRPr lang="en-US" altLang="es-PE" sz="1800" dirty="0"/>
          </a:p>
          <a:p>
            <a:pPr lvl="2">
              <a:spcBef>
                <a:spcPts val="1200"/>
              </a:spcBef>
            </a:pPr>
            <a:r>
              <a:rPr lang="es-ES" altLang="es-PE" sz="1600" dirty="0"/>
              <a:t>Ordenar los documentos en orden </a:t>
            </a:r>
            <a:r>
              <a:rPr lang="es-ES" altLang="es-PE" sz="1600" u="sng" dirty="0"/>
              <a:t>decreciente</a:t>
            </a:r>
            <a:r>
              <a:rPr lang="es-ES" altLang="es-PE" sz="1600" dirty="0"/>
              <a:t> del ángulo entre la consulta y el documento.</a:t>
            </a:r>
          </a:p>
          <a:p>
            <a:pPr lvl="2">
              <a:spcBef>
                <a:spcPts val="1200"/>
              </a:spcBef>
            </a:pPr>
            <a:r>
              <a:rPr lang="es-ES" altLang="es-PE" sz="1600" dirty="0"/>
              <a:t>Ordenar los documentos en orden </a:t>
            </a:r>
            <a:r>
              <a:rPr lang="es-ES" altLang="es-PE" sz="1600" u="sng" dirty="0"/>
              <a:t>creciente</a:t>
            </a:r>
            <a:r>
              <a:rPr lang="es-ES" altLang="es-PE" sz="1600" dirty="0"/>
              <a:t> de coseno </a:t>
            </a:r>
            <a:r>
              <a:rPr lang="en-US" altLang="es-PE" sz="1600" dirty="0"/>
              <a:t>(consulta y </a:t>
            </a:r>
            <a:r>
              <a:rPr lang="en-US" altLang="es-PE" sz="1600" dirty="0" err="1"/>
              <a:t>documento</a:t>
            </a:r>
            <a:r>
              <a:rPr lang="en-US" altLang="es-PE" sz="1600" dirty="0"/>
              <a:t>)</a:t>
            </a:r>
          </a:p>
          <a:p>
            <a:pPr lvl="1">
              <a:spcBef>
                <a:spcPts val="1200"/>
              </a:spcBef>
            </a:pPr>
            <a:r>
              <a:rPr lang="es-ES" altLang="es-PE" sz="1600" dirty="0"/>
              <a:t>El coseno es una función monótonamente decreciente para el intervalo </a:t>
            </a:r>
            <a:r>
              <a:rPr lang="en-US" altLang="es-PE" sz="1600" dirty="0"/>
              <a:t>[0</a:t>
            </a:r>
            <a:r>
              <a:rPr lang="en-US" altLang="es-PE" sz="1600" baseline="30000" dirty="0"/>
              <a:t>o</a:t>
            </a:r>
            <a:r>
              <a:rPr lang="en-US" altLang="es-PE" sz="1600" dirty="0"/>
              <a:t>, 180</a:t>
            </a:r>
            <a:r>
              <a:rPr lang="en-US" altLang="es-PE" sz="1600" baseline="30000" dirty="0"/>
              <a:t>o</a:t>
            </a:r>
            <a:r>
              <a:rPr lang="en-US" altLang="es-PE" sz="1600" dirty="0"/>
              <a:t>]</a:t>
            </a:r>
          </a:p>
        </p:txBody>
      </p:sp>
      <p:sp>
        <p:nvSpPr>
          <p:cNvPr id="45060" name="TextBox 3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s-PE" sz="1200">
                <a:solidFill>
                  <a:srgbClr val="FBFCFF"/>
                </a:solidFill>
                <a:latin typeface="Lucida Sans" panose="020B0602030504020204" pitchFamily="34" charset="0"/>
                <a:ea typeface="Arial Unicode MS"/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3679395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Proximidad</a:t>
            </a:r>
            <a:endParaRPr lang="en-US" altLang="es-PE" dirty="0"/>
          </a:p>
        </p:txBody>
      </p:sp>
      <p:sp>
        <p:nvSpPr>
          <p:cNvPr id="46083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7317665" cy="4293494"/>
          </a:xfrm>
        </p:spPr>
        <p:txBody>
          <a:bodyPr>
            <a:normAutofit fontScale="92500" lnSpcReduction="20000"/>
          </a:bodyPr>
          <a:lstStyle/>
          <a:p>
            <a:r>
              <a:rPr lang="es-PE" altLang="es-PE" sz="2000" b="1" dirty="0"/>
              <a:t>De ángulos a cosenos</a:t>
            </a:r>
            <a:endParaRPr lang="es-ES" altLang="es-PE" sz="2000" b="1" dirty="0"/>
          </a:p>
          <a:p>
            <a:pPr eaLnBrk="1" hangingPunct="1"/>
            <a:endParaRPr lang="en-US" altLang="es-PE" sz="1950" dirty="0"/>
          </a:p>
          <a:p>
            <a:pPr eaLnBrk="1" hangingPunct="1"/>
            <a:endParaRPr lang="en-US" altLang="es-PE" sz="1950" dirty="0"/>
          </a:p>
          <a:p>
            <a:pPr eaLnBrk="1" hangingPunct="1"/>
            <a:endParaRPr lang="en-US" altLang="es-PE" sz="1950" dirty="0"/>
          </a:p>
          <a:p>
            <a:pPr eaLnBrk="1" hangingPunct="1"/>
            <a:endParaRPr lang="en-US" altLang="es-PE" sz="1950" dirty="0"/>
          </a:p>
          <a:p>
            <a:pPr eaLnBrk="1" hangingPunct="1"/>
            <a:endParaRPr lang="en-US" altLang="es-PE" sz="1950" dirty="0"/>
          </a:p>
          <a:p>
            <a:pPr eaLnBrk="1" hangingPunct="1"/>
            <a:endParaRPr lang="en-US" altLang="es-PE" sz="1950" dirty="0"/>
          </a:p>
          <a:p>
            <a:pPr eaLnBrk="1" hangingPunct="1"/>
            <a:endParaRPr lang="en-US" altLang="es-PE" sz="1950" dirty="0"/>
          </a:p>
          <a:p>
            <a:pPr eaLnBrk="1" hangingPunct="1"/>
            <a:endParaRPr lang="en-US" altLang="es-PE" sz="1950" dirty="0"/>
          </a:p>
          <a:p>
            <a:pPr eaLnBrk="1" hangingPunct="1"/>
            <a:endParaRPr lang="en-US" altLang="es-PE" sz="1950" dirty="0"/>
          </a:p>
          <a:p>
            <a:pPr eaLnBrk="1" hangingPunct="1"/>
            <a:endParaRPr lang="en-US" altLang="es-PE" sz="1950" dirty="0"/>
          </a:p>
          <a:p>
            <a:pPr eaLnBrk="1" hangingPunct="1"/>
            <a:endParaRPr lang="en-US" altLang="es-PE" sz="1950" dirty="0"/>
          </a:p>
          <a:p>
            <a:pPr eaLnBrk="1" hangingPunct="1"/>
            <a:endParaRPr lang="en-US" altLang="es-PE" sz="1950" dirty="0"/>
          </a:p>
          <a:p>
            <a:pPr eaLnBrk="1" hangingPunct="1"/>
            <a:r>
              <a:rPr lang="es-ES" altLang="es-PE" sz="1950" dirty="0"/>
              <a:t>¿Cómo --y por qué-- debemos calcular los cosenos?</a:t>
            </a:r>
            <a:endParaRPr lang="en-US" altLang="es-PE" sz="1950" dirty="0"/>
          </a:p>
        </p:txBody>
      </p:sp>
      <p:sp>
        <p:nvSpPr>
          <p:cNvPr id="46084" name="TextBox 3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s-PE" sz="1200">
                <a:solidFill>
                  <a:srgbClr val="FBFCFF"/>
                </a:solidFill>
                <a:latin typeface="Lucida Sans" panose="020B0602030504020204" pitchFamily="34" charset="0"/>
                <a:ea typeface="Arial Unicode MS"/>
              </a:rPr>
              <a:t>Sec. 6.3</a:t>
            </a:r>
          </a:p>
        </p:txBody>
      </p:sp>
      <p:pic>
        <p:nvPicPr>
          <p:cNvPr id="4608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6" b="16666"/>
          <a:stretch>
            <a:fillRect/>
          </a:stretch>
        </p:blipFill>
        <p:spPr bwMode="auto">
          <a:xfrm>
            <a:off x="2057400" y="1257300"/>
            <a:ext cx="47434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73B4C3C2-523A-4C0D-BC06-FF77A7AED706}"/>
              </a:ext>
            </a:extLst>
          </p:cNvPr>
          <p:cNvSpPr/>
          <p:nvPr/>
        </p:nvSpPr>
        <p:spPr>
          <a:xfrm>
            <a:off x="2382715" y="1433146"/>
            <a:ext cx="2189285" cy="27871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99116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 </a:t>
            </a:r>
            <a:r>
              <a:rPr lang="en-US" altLang="es-PE" b="0" dirty="0">
                <a:ea typeface="ＭＳ Ｐゴシック" panose="020B0600070205080204" pitchFamily="34" charset="-128"/>
              </a:rPr>
              <a:t>cosine(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query,document</a:t>
            </a:r>
            <a:r>
              <a:rPr lang="en-US" altLang="es-PE" b="0" dirty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11277" name="TextBox 1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Sec. 6.3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1371600" y="1003468"/>
            <a:ext cx="6471138" cy="1976904"/>
            <a:chOff x="502871" y="1003569"/>
            <a:chExt cx="7216775" cy="2101285"/>
          </a:xfrm>
        </p:grpSpPr>
        <p:graphicFrame>
          <p:nvGraphicFramePr>
            <p:cNvPr id="22" name="Content Placeholder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1062898"/>
                </p:ext>
              </p:extLst>
            </p:nvPr>
          </p:nvGraphicFramePr>
          <p:xfrm>
            <a:off x="502871" y="1612604"/>
            <a:ext cx="7216775" cy="1492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2946400" imgH="609600" progId="Equation.3">
                    <p:embed/>
                  </p:oleObj>
                </mc:Choice>
                <mc:Fallback>
                  <p:oleObj name="Equation" r:id="rId3" imgW="2946400" imgH="609600" progId="Equation.3">
                    <p:embed/>
                    <p:pic>
                      <p:nvPicPr>
                        <p:cNvPr id="48131" name="Content Placeholder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871" y="1612604"/>
                          <a:ext cx="7216775" cy="1492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Line Callout 1 4"/>
            <p:cNvSpPr>
              <a:spLocks/>
            </p:cNvSpPr>
            <p:nvPr/>
          </p:nvSpPr>
          <p:spPr bwMode="auto">
            <a:xfrm>
              <a:off x="1090246" y="1005951"/>
              <a:ext cx="1711195" cy="392569"/>
            </a:xfrm>
            <a:prstGeom prst="borderCallout1">
              <a:avLst>
                <a:gd name="adj1" fmla="val 104463"/>
                <a:gd name="adj2" fmla="val 51190"/>
                <a:gd name="adj3" fmla="val 204176"/>
                <a:gd name="adj4" fmla="val 74931"/>
              </a:avLst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s-PE" sz="18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Lucida Sans" panose="020B0602030504020204" pitchFamily="34" charset="0"/>
                  <a:ea typeface="Arial Unicode MS"/>
                  <a:cs typeface="Arial Unicode MS"/>
                </a:rPr>
                <a:t>Dot product</a:t>
              </a:r>
            </a:p>
          </p:txBody>
        </p:sp>
        <p:grpSp>
          <p:nvGrpSpPr>
            <p:cNvPr id="24" name="Group 9"/>
            <p:cNvGrpSpPr>
              <a:grpSpLocks/>
            </p:cNvGrpSpPr>
            <p:nvPr/>
          </p:nvGrpSpPr>
          <p:grpSpPr bwMode="auto">
            <a:xfrm>
              <a:off x="3604846" y="1003569"/>
              <a:ext cx="1696893" cy="729685"/>
              <a:chOff x="4114800" y="1708715"/>
              <a:chExt cx="1696893" cy="729685"/>
            </a:xfrm>
          </p:grpSpPr>
          <p:sp>
            <p:nvSpPr>
              <p:cNvPr id="25" name="Line Callout 2 5"/>
              <p:cNvSpPr>
                <a:spLocks/>
              </p:cNvSpPr>
              <p:nvPr/>
            </p:nvSpPr>
            <p:spPr bwMode="auto">
              <a:xfrm>
                <a:off x="4114800" y="1708715"/>
                <a:ext cx="1696893" cy="392569"/>
              </a:xfrm>
              <a:prstGeom prst="borderCallout2">
                <a:avLst>
                  <a:gd name="adj1" fmla="val 97319"/>
                  <a:gd name="adj2" fmla="val 8153"/>
                  <a:gd name="adj3" fmla="val 159227"/>
                  <a:gd name="adj4" fmla="val 7509"/>
                  <a:gd name="adj5" fmla="val 172023"/>
                  <a:gd name="adj6" fmla="val 3884"/>
                </a:avLst>
              </a:prstGeom>
              <a:no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437085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57E6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918BA3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2F6E7E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233337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s-P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Arial Unicode MS"/>
                    <a:cs typeface="Arial Unicode MS"/>
                  </a:rPr>
                  <a:t>Unit vectors</a:t>
                </a:r>
              </a:p>
            </p:txBody>
          </p:sp>
          <p:cxnSp>
            <p:nvCxnSpPr>
              <p:cNvPr id="26" name="Straight Connector 7"/>
              <p:cNvCxnSpPr>
                <a:cxnSpLocks noChangeShapeType="1"/>
              </p:cNvCxnSpPr>
              <p:nvPr/>
            </p:nvCxnSpPr>
            <p:spPr bwMode="auto">
              <a:xfrm rot="5400000">
                <a:off x="4572794" y="2286000"/>
                <a:ext cx="304006" cy="794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5" name="TextBox 10"/>
          <p:cNvSpPr txBox="1">
            <a:spLocks noChangeArrowheads="1"/>
          </p:cNvSpPr>
          <p:nvPr/>
        </p:nvSpPr>
        <p:spPr bwMode="auto">
          <a:xfrm>
            <a:off x="608564" y="3181783"/>
            <a:ext cx="702080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PE" sz="1800" i="1" kern="1200" dirty="0">
                <a:solidFill>
                  <a:srgbClr val="0000FF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q</a:t>
            </a:r>
            <a:r>
              <a:rPr lang="en-US" altLang="es-PE" sz="1800" i="1" kern="1200" baseline="-25000" dirty="0">
                <a:solidFill>
                  <a:srgbClr val="0000FF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i</a:t>
            </a:r>
            <a:r>
              <a:rPr lang="en-US" altLang="es-PE" sz="1800" kern="1200" dirty="0">
                <a:solidFill>
                  <a:srgbClr val="0000FF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 is the </a:t>
            </a:r>
            <a:r>
              <a:rPr lang="en-US" altLang="es-PE" sz="1800" kern="1200" dirty="0" err="1">
                <a:solidFill>
                  <a:srgbClr val="0000FF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tf-idf</a:t>
            </a:r>
            <a:r>
              <a:rPr lang="en-US" altLang="es-PE" sz="1800" kern="1200" dirty="0">
                <a:solidFill>
                  <a:srgbClr val="0000FF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 weight of term </a:t>
            </a:r>
            <a:r>
              <a:rPr lang="en-US" altLang="es-PE" sz="1800" i="1" kern="1200" dirty="0" err="1">
                <a:solidFill>
                  <a:srgbClr val="0000FF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i</a:t>
            </a:r>
            <a:r>
              <a:rPr lang="en-US" altLang="es-PE" sz="1800" kern="1200" dirty="0">
                <a:solidFill>
                  <a:srgbClr val="0000FF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 in the query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PE" sz="1800" i="1" kern="1200" dirty="0">
                <a:solidFill>
                  <a:srgbClr val="0000FF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d</a:t>
            </a:r>
            <a:r>
              <a:rPr lang="en-US" altLang="es-PE" sz="1800" i="1" kern="1200" baseline="-25000" dirty="0">
                <a:solidFill>
                  <a:srgbClr val="0000FF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i</a:t>
            </a:r>
            <a:r>
              <a:rPr lang="en-US" altLang="es-PE" sz="1800" kern="1200" dirty="0">
                <a:solidFill>
                  <a:srgbClr val="0000FF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 is the </a:t>
            </a:r>
            <a:r>
              <a:rPr lang="en-US" altLang="es-PE" sz="1800" kern="1200" dirty="0" err="1">
                <a:solidFill>
                  <a:srgbClr val="0000FF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tf-idf</a:t>
            </a:r>
            <a:r>
              <a:rPr lang="en-US" altLang="es-PE" sz="1800" kern="1200" dirty="0">
                <a:solidFill>
                  <a:srgbClr val="0000FF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 weight of term </a:t>
            </a:r>
            <a:r>
              <a:rPr lang="en-US" altLang="es-PE" sz="1800" i="1" kern="1200" dirty="0" err="1">
                <a:solidFill>
                  <a:srgbClr val="0000FF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i</a:t>
            </a:r>
            <a:r>
              <a:rPr lang="en-US" altLang="es-PE" sz="1800" kern="1200" dirty="0">
                <a:solidFill>
                  <a:srgbClr val="0000FF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 in the document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s-PE" sz="1800" kern="1200" dirty="0">
              <a:solidFill>
                <a:srgbClr val="0000FF"/>
              </a:solidFill>
              <a:latin typeface="Lucida Sans" panose="020B0602030504020204" pitchFamily="34" charset="0"/>
              <a:ea typeface="Arial Unicode MS"/>
              <a:cs typeface="Arial Unicode MS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PE" sz="1800" kern="1200" dirty="0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cos(</a:t>
            </a:r>
            <a:r>
              <a:rPr lang="en-US" altLang="es-PE" sz="1800" i="1" kern="1200" dirty="0" err="1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q,d</a:t>
            </a:r>
            <a:r>
              <a:rPr lang="en-US" altLang="es-PE" sz="1800" kern="1200" dirty="0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) is the cosine similarity of </a:t>
            </a:r>
            <a:r>
              <a:rPr lang="en-US" altLang="es-PE" sz="1800" i="1" kern="1200" dirty="0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q</a:t>
            </a:r>
            <a:r>
              <a:rPr lang="en-US" altLang="es-PE" sz="1800" kern="1200" dirty="0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 and </a:t>
            </a:r>
            <a:r>
              <a:rPr lang="en-US" altLang="es-PE" sz="1800" i="1" kern="1200" dirty="0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d</a:t>
            </a:r>
            <a:r>
              <a:rPr lang="en-US" altLang="es-PE" sz="1800" kern="1200" dirty="0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 … or,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PE" sz="1800" kern="1200" dirty="0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equivalently, the cosine of the angle between </a:t>
            </a:r>
            <a:r>
              <a:rPr lang="en-US" altLang="es-PE" sz="1800" i="1" kern="1200" dirty="0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q</a:t>
            </a:r>
            <a:r>
              <a:rPr lang="en-US" altLang="es-PE" sz="1800" kern="1200" dirty="0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 and </a:t>
            </a:r>
            <a:r>
              <a:rPr lang="en-US" altLang="es-PE" sz="1800" i="1" kern="1200" dirty="0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d</a:t>
            </a:r>
            <a:r>
              <a:rPr lang="en-US" altLang="es-PE" sz="1800" kern="1200" dirty="0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.</a:t>
            </a:r>
          </a:p>
        </p:txBody>
      </p:sp>
      <p:cxnSp>
        <p:nvCxnSpPr>
          <p:cNvPr id="36" name="Straight Arrow Connector 11"/>
          <p:cNvCxnSpPr>
            <a:cxnSpLocks noChangeShapeType="1"/>
          </p:cNvCxnSpPr>
          <p:nvPr/>
        </p:nvCxnSpPr>
        <p:spPr bwMode="auto">
          <a:xfrm>
            <a:off x="4492869" y="4080507"/>
            <a:ext cx="228600" cy="1587"/>
          </a:xfrm>
          <a:prstGeom prst="straightConnector1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Arrow Connector 12"/>
          <p:cNvCxnSpPr>
            <a:cxnSpLocks noChangeShapeType="1"/>
          </p:cNvCxnSpPr>
          <p:nvPr/>
        </p:nvCxnSpPr>
        <p:spPr bwMode="auto">
          <a:xfrm>
            <a:off x="5207514" y="4074956"/>
            <a:ext cx="228600" cy="1588"/>
          </a:xfrm>
          <a:prstGeom prst="straightConnector1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Straight Arrow Connector 13"/>
          <p:cNvCxnSpPr>
            <a:cxnSpLocks noChangeShapeType="1"/>
          </p:cNvCxnSpPr>
          <p:nvPr/>
        </p:nvCxnSpPr>
        <p:spPr bwMode="auto">
          <a:xfrm>
            <a:off x="5790734" y="4355436"/>
            <a:ext cx="228600" cy="1587"/>
          </a:xfrm>
          <a:prstGeom prst="straightConnector1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Arrow Connector 14"/>
          <p:cNvCxnSpPr>
            <a:cxnSpLocks noChangeShapeType="1"/>
          </p:cNvCxnSpPr>
          <p:nvPr/>
        </p:nvCxnSpPr>
        <p:spPr bwMode="auto">
          <a:xfrm>
            <a:off x="6541014" y="4323196"/>
            <a:ext cx="228600" cy="1587"/>
          </a:xfrm>
          <a:prstGeom prst="straightConnector1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15"/>
          <p:cNvCxnSpPr>
            <a:cxnSpLocks noChangeShapeType="1"/>
          </p:cNvCxnSpPr>
          <p:nvPr/>
        </p:nvCxnSpPr>
        <p:spPr bwMode="auto">
          <a:xfrm>
            <a:off x="1361771" y="4008260"/>
            <a:ext cx="228600" cy="1588"/>
          </a:xfrm>
          <a:prstGeom prst="straightConnector1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16"/>
          <p:cNvCxnSpPr>
            <a:cxnSpLocks noChangeShapeType="1"/>
          </p:cNvCxnSpPr>
          <p:nvPr/>
        </p:nvCxnSpPr>
        <p:spPr bwMode="auto">
          <a:xfrm>
            <a:off x="1124379" y="4020294"/>
            <a:ext cx="228600" cy="1588"/>
          </a:xfrm>
          <a:prstGeom prst="straightConnector1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31893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 </a:t>
            </a:r>
            <a:r>
              <a:rPr lang="en-US" altLang="es-PE" b="0" dirty="0">
                <a:ea typeface="ＭＳ Ｐゴシック" panose="020B0600070205080204" pitchFamily="34" charset="-128"/>
              </a:rPr>
              <a:t>cosine(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query,document</a:t>
            </a:r>
            <a:r>
              <a:rPr lang="en-US" altLang="es-PE" b="0" dirty="0">
                <a:ea typeface="ＭＳ Ｐゴシック" panose="020B0600070205080204" pitchFamily="34" charset="-128"/>
              </a:rPr>
              <a:t>)</a:t>
            </a:r>
            <a:endParaRPr lang="en-US" altLang="es-PE" dirty="0"/>
          </a:p>
        </p:txBody>
      </p:sp>
      <p:sp>
        <p:nvSpPr>
          <p:cNvPr id="47107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850007"/>
            <a:ext cx="7679641" cy="413536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PE" b="1" dirty="0" err="1"/>
              <a:t>Normalizar</a:t>
            </a:r>
            <a:r>
              <a:rPr lang="en-US" altLang="es-PE" b="1" dirty="0"/>
              <a:t> la </a:t>
            </a:r>
            <a:r>
              <a:rPr lang="en-US" altLang="es-PE" b="1" dirty="0" err="1"/>
              <a:t>longitud</a:t>
            </a:r>
            <a:r>
              <a:rPr lang="en-US" altLang="es-PE" b="1" dirty="0"/>
              <a:t>:</a:t>
            </a:r>
          </a:p>
          <a:p>
            <a:pPr lvl="1"/>
            <a:r>
              <a:rPr lang="es-ES" altLang="es-PE" dirty="0">
                <a:solidFill>
                  <a:srgbClr val="C00000"/>
                </a:solidFill>
              </a:rPr>
              <a:t>Dividir un vector por su norma  lo convierte en un vector unidad (longitud) (en la superficie de la unidad </a:t>
            </a:r>
            <a:r>
              <a:rPr lang="es-ES" altLang="es-PE" dirty="0" err="1">
                <a:solidFill>
                  <a:srgbClr val="C00000"/>
                </a:solidFill>
              </a:rPr>
              <a:t>hiperesférica</a:t>
            </a:r>
            <a:r>
              <a:rPr lang="es-ES" altLang="es-PE" dirty="0">
                <a:solidFill>
                  <a:srgbClr val="C00000"/>
                </a:solidFill>
              </a:rPr>
              <a:t>)</a:t>
            </a:r>
          </a:p>
          <a:p>
            <a:pPr lvl="1"/>
            <a:endParaRPr lang="en-US" altLang="es-PE" sz="1600" dirty="0">
              <a:solidFill>
                <a:srgbClr val="C00000"/>
              </a:solidFill>
            </a:endParaRPr>
          </a:p>
          <a:p>
            <a:pPr lvl="1"/>
            <a:endParaRPr lang="en-US" altLang="es-PE" sz="1600" dirty="0">
              <a:solidFill>
                <a:srgbClr val="C00000"/>
              </a:solidFill>
            </a:endParaRPr>
          </a:p>
          <a:p>
            <a:pPr lvl="1"/>
            <a:r>
              <a:rPr lang="es-ES" altLang="es-PE" dirty="0"/>
              <a:t>El efecto en los dos documentos d y d ′ (d anexado a sí mismo) de la diapositiva anterior: </a:t>
            </a:r>
          </a:p>
          <a:p>
            <a:pPr lvl="2"/>
            <a:r>
              <a:rPr lang="es-ES" altLang="es-PE" sz="1800" dirty="0"/>
              <a:t>Tienen vectores idénticos después de la normalización de la longitud.</a:t>
            </a:r>
            <a:endParaRPr lang="en-US" altLang="es-PE" sz="1800" dirty="0"/>
          </a:p>
          <a:p>
            <a:pPr lvl="2"/>
            <a:r>
              <a:rPr lang="es-ES" altLang="es-PE" sz="1800" dirty="0">
                <a:solidFill>
                  <a:srgbClr val="C00000"/>
                </a:solidFill>
              </a:rPr>
              <a:t>Los documentos largos y cortos ahora tienen pesos comparables.</a:t>
            </a:r>
            <a:endParaRPr lang="en-US" altLang="es-PE" sz="1800" dirty="0">
              <a:solidFill>
                <a:srgbClr val="C00000"/>
              </a:solidFill>
            </a:endParaRPr>
          </a:p>
        </p:txBody>
      </p:sp>
      <p:graphicFrame>
        <p:nvGraphicFramePr>
          <p:cNvPr id="4710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19409"/>
              </p:ext>
            </p:extLst>
          </p:nvPr>
        </p:nvGraphicFramePr>
        <p:xfrm>
          <a:off x="3267947" y="2057527"/>
          <a:ext cx="2376286" cy="86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75920" imgH="317362" progId="Equation.3">
                  <p:embed/>
                </p:oleObj>
              </mc:Choice>
              <mc:Fallback>
                <p:oleObj name="Equation" r:id="rId2" imgW="875920" imgH="317362" progId="Equation.3">
                  <p:embed/>
                  <p:pic>
                    <p:nvPicPr>
                      <p:cNvPr id="4710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7947" y="2057527"/>
                        <a:ext cx="2376286" cy="860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9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s-PE" sz="1200">
                <a:solidFill>
                  <a:srgbClr val="FBFCFF"/>
                </a:solidFill>
                <a:latin typeface="Lucida Sans" panose="020B0602030504020204" pitchFamily="34" charset="0"/>
                <a:ea typeface="Arial Unicode MS"/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379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311624" y="158129"/>
            <a:ext cx="8520675" cy="63152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s-PE" dirty="0" err="1">
                <a:ea typeface="ＭＳ Ｐゴシック" panose="020B0600070205080204" pitchFamily="34" charset="-128"/>
              </a:rPr>
              <a:t>Problemas</a:t>
            </a:r>
            <a:r>
              <a:rPr lang="en-US" altLang="es-PE" dirty="0">
                <a:ea typeface="ＭＳ Ｐゴシック" panose="020B0600070205080204" pitchFamily="34" charset="-128"/>
              </a:rPr>
              <a:t> con la </a:t>
            </a:r>
            <a:r>
              <a:rPr lang="en-US" altLang="es-PE" dirty="0" err="1">
                <a:ea typeface="ＭＳ Ｐゴシック" panose="020B0600070205080204" pitchFamily="34" charset="-128"/>
              </a:rPr>
              <a:t>búsqueda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ea typeface="ＭＳ Ｐゴシック" panose="020B0600070205080204" pitchFamily="34" charset="-128"/>
              </a:rPr>
              <a:t>booleana</a:t>
            </a:r>
            <a:r>
              <a:rPr lang="en-US" altLang="es-PE" dirty="0">
                <a:ea typeface="ＭＳ Ｐゴシック" panose="020B0600070205080204" pitchFamily="34" charset="-128"/>
              </a:rPr>
              <a:t>: “</a:t>
            </a:r>
            <a:r>
              <a:rPr lang="en-US" altLang="es-PE" b="0" dirty="0">
                <a:ea typeface="ＭＳ Ｐゴシック" panose="020B0600070205080204" pitchFamily="34" charset="-128"/>
              </a:rPr>
              <a:t>festival o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hambruna</a:t>
            </a:r>
            <a:r>
              <a:rPr lang="en-US" altLang="es-PE" b="0" dirty="0">
                <a:ea typeface="ＭＳ Ｐゴシック" panose="020B0600070205080204" pitchFamily="34" charset="-128"/>
              </a:rPr>
              <a:t>”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789650"/>
            <a:ext cx="7674832" cy="4123640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altLang="es-PE" dirty="0">
                <a:ea typeface="ＭＳ Ｐゴシック" panose="020B0600070205080204" pitchFamily="34" charset="-128"/>
              </a:rPr>
              <a:t>Las consultas booleanas a menudo dan como resultados muy pocos (= 0) o demasiados (1000)</a:t>
            </a:r>
            <a:r>
              <a:rPr lang="en-US" altLang="es-PE" dirty="0"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s-PE" dirty="0">
                <a:ea typeface="ＭＳ Ｐゴシック" panose="020B0600070205080204" pitchFamily="34" charset="-128"/>
              </a:rPr>
              <a:t>Query 1: “</a:t>
            </a:r>
            <a:r>
              <a:rPr lang="en-US" altLang="es-PE" i="1" dirty="0">
                <a:ea typeface="ＭＳ Ｐゴシック" panose="020B0600070205080204" pitchFamily="34" charset="-128"/>
              </a:rPr>
              <a:t>standard AND user AND </a:t>
            </a:r>
            <a:r>
              <a:rPr lang="en-US" altLang="es-PE" i="1" dirty="0" err="1">
                <a:ea typeface="ＭＳ Ｐゴシック" panose="020B0600070205080204" pitchFamily="34" charset="-128"/>
              </a:rPr>
              <a:t>dlink</a:t>
            </a:r>
            <a:r>
              <a:rPr lang="en-US" altLang="es-PE" i="1" dirty="0">
                <a:ea typeface="ＭＳ Ｐゴシック" panose="020B0600070205080204" pitchFamily="34" charset="-128"/>
              </a:rPr>
              <a:t> 650</a:t>
            </a:r>
            <a:r>
              <a:rPr lang="en-US" altLang="es-PE" dirty="0">
                <a:ea typeface="ＭＳ Ｐゴシック" panose="020B0600070205080204" pitchFamily="34" charset="-128"/>
              </a:rPr>
              <a:t>” → 200,000 results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s-PE" dirty="0">
                <a:ea typeface="ＭＳ Ｐゴシック" panose="020B0600070205080204" pitchFamily="34" charset="-128"/>
              </a:rPr>
              <a:t>Query 2: “</a:t>
            </a:r>
            <a:r>
              <a:rPr lang="en-US" altLang="es-PE" i="1" dirty="0">
                <a:ea typeface="ＭＳ Ｐゴシック" panose="020B0600070205080204" pitchFamily="34" charset="-128"/>
              </a:rPr>
              <a:t>standard AND user AND </a:t>
            </a:r>
            <a:r>
              <a:rPr lang="en-US" altLang="es-PE" i="1" dirty="0" err="1">
                <a:ea typeface="ＭＳ Ｐゴシック" panose="020B0600070205080204" pitchFamily="34" charset="-128"/>
              </a:rPr>
              <a:t>dlink</a:t>
            </a:r>
            <a:r>
              <a:rPr lang="en-US" altLang="es-PE" i="1" dirty="0">
                <a:ea typeface="ＭＳ Ｐゴシック" panose="020B0600070205080204" pitchFamily="34" charset="-128"/>
              </a:rPr>
              <a:t> 650 AND </a:t>
            </a:r>
            <a:r>
              <a:rPr lang="en-US" altLang="es-PE" b="1" i="1" dirty="0">
                <a:ea typeface="ＭＳ Ｐゴシック" panose="020B0600070205080204" pitchFamily="34" charset="-128"/>
              </a:rPr>
              <a:t>NOT</a:t>
            </a:r>
            <a:r>
              <a:rPr lang="en-US" altLang="es-PE" i="1" dirty="0">
                <a:ea typeface="ＭＳ Ｐゴシック" panose="020B0600070205080204" pitchFamily="34" charset="-128"/>
              </a:rPr>
              <a:t> card</a:t>
            </a:r>
            <a:r>
              <a:rPr lang="en-US" altLang="es-PE" dirty="0">
                <a:ea typeface="ＭＳ Ｐゴシック" panose="020B0600070205080204" pitchFamily="34" charset="-128"/>
              </a:rPr>
              <a:t>”: 0 results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altLang="es-PE" dirty="0">
                <a:ea typeface="ＭＳ Ｐゴシック" panose="020B0600070205080204" pitchFamily="34" charset="-128"/>
              </a:rPr>
              <a:t>Se requiere mucha habilidad para llegar a una consulta que produzca un número manejable de resultados</a:t>
            </a:r>
            <a:r>
              <a:rPr lang="en-US" altLang="es-PE" dirty="0">
                <a:ea typeface="ＭＳ Ｐゴシック" panose="020B0600070205080204" pitchFamily="34" charset="-128"/>
              </a:rPr>
              <a:t>.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s-PE" sz="1800" dirty="0">
                <a:solidFill>
                  <a:schemeClr val="accent2">
                    <a:lumMod val="75000"/>
                  </a:schemeClr>
                </a:solidFill>
                <a:ea typeface="ＭＳ Ｐゴシック" panose="020B0600070205080204" pitchFamily="34" charset="-128"/>
              </a:rPr>
              <a:t>AND da </a:t>
            </a:r>
            <a:r>
              <a:rPr lang="en-US" altLang="es-PE" sz="1800" dirty="0" err="1">
                <a:solidFill>
                  <a:schemeClr val="accent2">
                    <a:lumMod val="75000"/>
                  </a:schemeClr>
                </a:solidFill>
                <a:ea typeface="ＭＳ Ｐゴシック" panose="020B0600070205080204" pitchFamily="34" charset="-128"/>
              </a:rPr>
              <a:t>muy</a:t>
            </a:r>
            <a:r>
              <a:rPr lang="en-US" altLang="es-PE" sz="1800" dirty="0">
                <a:solidFill>
                  <a:schemeClr val="accent2">
                    <a:lumMod val="75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s-PE" sz="1800" dirty="0" err="1">
                <a:solidFill>
                  <a:schemeClr val="accent2">
                    <a:lumMod val="75000"/>
                  </a:schemeClr>
                </a:solidFill>
                <a:ea typeface="ＭＳ Ｐゴシック" panose="020B0600070205080204" pitchFamily="34" charset="-128"/>
              </a:rPr>
              <a:t>pocos</a:t>
            </a:r>
            <a:r>
              <a:rPr lang="en-US" altLang="es-PE" sz="1800" dirty="0">
                <a:solidFill>
                  <a:schemeClr val="accent2">
                    <a:lumMod val="75000"/>
                  </a:schemeClr>
                </a:solidFill>
                <a:ea typeface="ＭＳ Ｐゴシック" panose="020B0600070205080204" pitchFamily="34" charset="-128"/>
              </a:rPr>
              <a:t>; OR da </a:t>
            </a:r>
            <a:r>
              <a:rPr lang="en-US" altLang="es-PE" sz="1800" dirty="0" err="1">
                <a:solidFill>
                  <a:schemeClr val="accent2">
                    <a:lumMod val="75000"/>
                  </a:schemeClr>
                </a:solidFill>
                <a:ea typeface="ＭＳ Ｐゴシック" panose="020B0600070205080204" pitchFamily="34" charset="-128"/>
              </a:rPr>
              <a:t>demasiados</a:t>
            </a:r>
            <a:r>
              <a:rPr lang="en-US" altLang="es-PE" sz="1800" dirty="0">
                <a:ea typeface="ＭＳ Ｐゴシック" panose="020B0600070205080204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6174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PE" dirty="0">
                <a:ea typeface="ＭＳ Ｐゴシック" panose="020B0600070205080204" pitchFamily="34" charset="-128"/>
              </a:rPr>
              <a:t>Ranked Retrieval:  </a:t>
            </a:r>
            <a:r>
              <a:rPr lang="en-US" altLang="es-PE" b="0" dirty="0">
                <a:ea typeface="ＭＳ Ｐゴシック" panose="020B0600070205080204" pitchFamily="34" charset="-128"/>
              </a:rPr>
              <a:t>cosine(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query,document</a:t>
            </a:r>
            <a:r>
              <a:rPr lang="en-US" altLang="es-PE" b="0" dirty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s-PE" b="1" dirty="0" err="1">
                <a:ea typeface="ＭＳ Ｐゴシック" panose="020B0600070205080204" pitchFamily="34" charset="-128"/>
              </a:rPr>
              <a:t>Ilustración</a:t>
            </a:r>
            <a:r>
              <a:rPr lang="en-US" altLang="es-PE" b="1" dirty="0">
                <a:ea typeface="ＭＳ Ｐゴシック" panose="020B0600070205080204" pitchFamily="34" charset="-128"/>
              </a:rPr>
              <a:t> de la </a:t>
            </a:r>
            <a:r>
              <a:rPr lang="en-US" altLang="es-PE" b="1" dirty="0" err="1">
                <a:ea typeface="ＭＳ Ｐゴシック" panose="020B0600070205080204" pitchFamily="34" charset="-128"/>
              </a:rPr>
              <a:t>similitud</a:t>
            </a:r>
            <a:r>
              <a:rPr lang="en-US" altLang="es-PE" b="1" dirty="0">
                <a:ea typeface="ＭＳ Ｐゴシック" panose="020B0600070205080204" pitchFamily="34" charset="-128"/>
              </a:rPr>
              <a:t> </a:t>
            </a:r>
            <a:r>
              <a:rPr lang="en-US" altLang="es-PE" b="1" dirty="0" err="1">
                <a:ea typeface="ＭＳ Ｐゴシック" panose="020B0600070205080204" pitchFamily="34" charset="-128"/>
              </a:rPr>
              <a:t>coseno</a:t>
            </a:r>
            <a:r>
              <a:rPr lang="en-US" altLang="es-PE" b="1" dirty="0">
                <a:ea typeface="ＭＳ Ｐゴシック" panose="020B0600070205080204" pitchFamily="34" charset="-128"/>
              </a:rPr>
              <a:t>: </a:t>
            </a:r>
            <a:endParaRPr lang="es-PE" altLang="es-PE" b="1" dirty="0">
              <a:ea typeface="ＭＳ Ｐゴシック" panose="020B0600070205080204" pitchFamily="34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fld id="{7E2B5900-B30A-4F69-A4B4-5D3F375E8DB0}" type="slidenum">
              <a:rPr lang="en-US" altLang="es-PE" sz="9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40</a:t>
            </a:fld>
            <a:endParaRPr lang="en-US" altLang="es-PE" sz="9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4608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592" y="1388502"/>
            <a:ext cx="4919663" cy="3668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534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sz="2800" dirty="0">
                <a:ea typeface="ＭＳ Ｐゴシック" panose="020B0600070205080204" pitchFamily="34" charset="-128"/>
              </a:rPr>
              <a:t>Ranked Retrieval:  </a:t>
            </a:r>
            <a:r>
              <a:rPr lang="en-US" altLang="es-PE" sz="2700" b="0" dirty="0" err="1">
                <a:ea typeface="ＭＳ Ｐゴシック" panose="020B0600070205080204" pitchFamily="34" charset="-128"/>
              </a:rPr>
              <a:t>similitud</a:t>
            </a:r>
            <a:r>
              <a:rPr lang="en-US" altLang="es-PE" sz="2700" b="0" dirty="0">
                <a:ea typeface="ＭＳ Ｐゴシック" panose="020B0600070205080204" pitchFamily="34" charset="-128"/>
              </a:rPr>
              <a:t> </a:t>
            </a:r>
            <a:r>
              <a:rPr lang="en-US" altLang="es-PE" sz="2700" b="0" dirty="0" err="1">
                <a:ea typeface="ＭＳ Ｐゴシック" panose="020B0600070205080204" pitchFamily="34" charset="-128"/>
              </a:rPr>
              <a:t>coseno</a:t>
            </a:r>
            <a:r>
              <a:rPr lang="en-US" altLang="es-PE" sz="2700" b="0" dirty="0">
                <a:ea typeface="ＭＳ Ｐゴシック" panose="020B0600070205080204" pitchFamily="34" charset="-128"/>
              </a:rPr>
              <a:t> entre </a:t>
            </a:r>
            <a:r>
              <a:rPr lang="en-US" altLang="es-PE" sz="2700" b="0" dirty="0" err="1">
                <a:ea typeface="ＭＳ Ｐゴシック" panose="020B0600070205080204" pitchFamily="34" charset="-128"/>
              </a:rPr>
              <a:t>tres</a:t>
            </a:r>
            <a:r>
              <a:rPr lang="en-US" altLang="es-PE" sz="2700" b="0" dirty="0">
                <a:ea typeface="ＭＳ Ｐゴシック" panose="020B0600070205080204" pitchFamily="34" charset="-128"/>
              </a:rPr>
              <a:t> </a:t>
            </a:r>
            <a:r>
              <a:rPr lang="en-US" altLang="es-PE" sz="2700" b="0" dirty="0" err="1">
                <a:ea typeface="ＭＳ Ｐゴシック" panose="020B0600070205080204" pitchFamily="34" charset="-128"/>
              </a:rPr>
              <a:t>documentos</a:t>
            </a:r>
            <a:endParaRPr lang="en-US" altLang="es-PE" sz="2700" b="0" dirty="0">
              <a:ea typeface="ＭＳ Ｐゴシック" panose="020B0600070205080204" pitchFamily="34" charset="-128"/>
            </a:endParaRPr>
          </a:p>
        </p:txBody>
      </p:sp>
      <p:sp>
        <p:nvSpPr>
          <p:cNvPr id="47139" name="Text Placeholder 5"/>
          <p:cNvSpPr>
            <a:spLocks noGrp="1"/>
          </p:cNvSpPr>
          <p:nvPr>
            <p:ph type="body" idx="1"/>
          </p:nvPr>
        </p:nvSpPr>
        <p:spPr>
          <a:xfrm>
            <a:off x="124882" y="920517"/>
            <a:ext cx="4057650" cy="2360879"/>
          </a:xfrm>
        </p:spPr>
        <p:txBody>
          <a:bodyPr/>
          <a:lstStyle/>
          <a:p>
            <a:pPr marL="114300" indent="0" eaLnBrk="1" hangingPunct="1">
              <a:lnSpc>
                <a:spcPct val="150000"/>
              </a:lnSpc>
              <a:buNone/>
            </a:pPr>
            <a:r>
              <a:rPr lang="es-ES" altLang="es-PE" sz="2100" dirty="0">
                <a:ea typeface="ＭＳ Ｐゴシック" panose="020B0600070205080204" pitchFamily="34" charset="-128"/>
              </a:rPr>
              <a:t>Que tan similares son las novelas:</a:t>
            </a:r>
          </a:p>
          <a:p>
            <a:pPr marL="114300" indent="0" eaLnBrk="1" hangingPunct="1">
              <a:lnSpc>
                <a:spcPct val="150000"/>
              </a:lnSpc>
              <a:buNone/>
            </a:pPr>
            <a:endParaRPr lang="es-ES" altLang="es-PE" sz="500" dirty="0">
              <a:ea typeface="ＭＳ Ｐゴシック" panose="020B0600070205080204" pitchFamily="34" charset="-128"/>
            </a:endParaRPr>
          </a:p>
          <a:p>
            <a:pPr marL="114300" indent="0" eaLnBrk="1" hangingPunct="1">
              <a:lnSpc>
                <a:spcPct val="150000"/>
              </a:lnSpc>
              <a:buNone/>
            </a:pPr>
            <a:r>
              <a:rPr lang="en-US" altLang="es-PE" sz="21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SS</a:t>
            </a:r>
            <a:r>
              <a:rPr lang="en-US" altLang="es-PE" sz="2100" dirty="0">
                <a:ea typeface="ＭＳ Ｐゴシック" panose="020B0600070205080204" pitchFamily="34" charset="-128"/>
              </a:rPr>
              <a:t>: </a:t>
            </a:r>
            <a:r>
              <a:rPr lang="en-US" altLang="es-PE" sz="2100" i="1" dirty="0" err="1">
                <a:ea typeface="ＭＳ Ｐゴシック" panose="020B0600070205080204" pitchFamily="34" charset="-128"/>
              </a:rPr>
              <a:t>Sentido</a:t>
            </a:r>
            <a:r>
              <a:rPr lang="en-US" altLang="es-PE" sz="2100" i="1" dirty="0">
                <a:ea typeface="ＭＳ Ｐゴシック" panose="020B0600070205080204" pitchFamily="34" charset="-128"/>
              </a:rPr>
              <a:t> y </a:t>
            </a:r>
            <a:r>
              <a:rPr lang="en-US" altLang="es-PE" sz="2100" i="1" dirty="0" err="1">
                <a:ea typeface="ＭＳ Ｐゴシック" panose="020B0600070205080204" pitchFamily="34" charset="-128"/>
              </a:rPr>
              <a:t>Sensibilidad</a:t>
            </a:r>
            <a:endParaRPr lang="en-US" altLang="es-PE" sz="2100" i="1" dirty="0">
              <a:ea typeface="ＭＳ Ｐゴシック" panose="020B0600070205080204" pitchFamily="34" charset="-128"/>
            </a:endParaRPr>
          </a:p>
          <a:p>
            <a:pPr marL="114300" indent="0" eaLnBrk="1" hangingPunct="1">
              <a:lnSpc>
                <a:spcPct val="150000"/>
              </a:lnSpc>
              <a:buNone/>
            </a:pPr>
            <a:r>
              <a:rPr lang="en-US" altLang="es-PE" sz="21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OP</a:t>
            </a:r>
            <a:r>
              <a:rPr lang="en-US" altLang="es-PE" sz="2100" dirty="0">
                <a:ea typeface="ＭＳ Ｐゴシック" panose="020B0600070205080204" pitchFamily="34" charset="-128"/>
              </a:rPr>
              <a:t>: </a:t>
            </a:r>
            <a:r>
              <a:rPr lang="en-US" altLang="es-PE" sz="2100" i="1" dirty="0" err="1">
                <a:ea typeface="ＭＳ Ｐゴシック" panose="020B0600070205080204" pitchFamily="34" charset="-128"/>
              </a:rPr>
              <a:t>Orgullo</a:t>
            </a:r>
            <a:r>
              <a:rPr lang="en-US" altLang="es-PE" sz="2100" i="1" dirty="0">
                <a:ea typeface="ＭＳ Ｐゴシック" panose="020B0600070205080204" pitchFamily="34" charset="-128"/>
              </a:rPr>
              <a:t> y </a:t>
            </a:r>
            <a:r>
              <a:rPr lang="en-US" altLang="es-PE" sz="2100" i="1" dirty="0" err="1">
                <a:ea typeface="ＭＳ Ｐゴシック" panose="020B0600070205080204" pitchFamily="34" charset="-128"/>
              </a:rPr>
              <a:t>Prejuicio</a:t>
            </a:r>
            <a:endParaRPr lang="en-US" altLang="es-PE" sz="2100" dirty="0">
              <a:ea typeface="ＭＳ Ｐゴシック" panose="020B0600070205080204" pitchFamily="34" charset="-128"/>
            </a:endParaRPr>
          </a:p>
          <a:p>
            <a:pPr marL="114300" indent="0" eaLnBrk="1" hangingPunct="1">
              <a:lnSpc>
                <a:spcPct val="150000"/>
              </a:lnSpc>
              <a:buNone/>
            </a:pPr>
            <a:r>
              <a:rPr lang="en-US" altLang="es-PE" sz="21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CB</a:t>
            </a:r>
            <a:r>
              <a:rPr lang="en-US" altLang="es-PE" sz="2100" dirty="0">
                <a:ea typeface="ＭＳ Ｐゴシック" panose="020B0600070205080204" pitchFamily="34" charset="-128"/>
              </a:rPr>
              <a:t>: </a:t>
            </a:r>
            <a:r>
              <a:rPr lang="en-US" altLang="es-PE" sz="2100" i="1" dirty="0" err="1">
                <a:ea typeface="ＭＳ Ｐゴシック" panose="020B0600070205080204" pitchFamily="34" charset="-128"/>
              </a:rPr>
              <a:t>Cumbres</a:t>
            </a:r>
            <a:r>
              <a:rPr lang="en-US" altLang="es-PE" sz="2100" i="1" dirty="0">
                <a:ea typeface="ＭＳ Ｐゴシック" panose="020B0600070205080204" pitchFamily="34" charset="-128"/>
              </a:rPr>
              <a:t> </a:t>
            </a:r>
            <a:r>
              <a:rPr lang="en-US" altLang="es-PE" sz="2100" i="1" dirty="0" err="1">
                <a:ea typeface="ＭＳ Ｐゴシック" panose="020B0600070205080204" pitchFamily="34" charset="-128"/>
              </a:rPr>
              <a:t>Borrascosas</a:t>
            </a:r>
            <a:endParaRPr lang="en-US" altLang="es-PE" sz="2100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9976988"/>
              </p:ext>
            </p:extLst>
          </p:nvPr>
        </p:nvGraphicFramePr>
        <p:xfrm>
          <a:off x="4101116" y="1454540"/>
          <a:ext cx="4057652" cy="1827610"/>
        </p:xfrm>
        <a:graphic>
          <a:graphicData uri="http://schemas.openxmlformats.org/drawingml/2006/table">
            <a:tbl>
              <a:tblPr/>
              <a:tblGrid>
                <a:gridCol w="1014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4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4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5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term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SS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OP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CB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afecto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115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58 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celoso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chisme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borrascoso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38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140" name="TextBox 7"/>
          <p:cNvSpPr txBox="1">
            <a:spLocks noChangeArrowheads="1"/>
          </p:cNvSpPr>
          <p:nvPr/>
        </p:nvSpPr>
        <p:spPr bwMode="auto">
          <a:xfrm>
            <a:off x="4182532" y="3505972"/>
            <a:ext cx="376096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2100" dirty="0" err="1">
                <a:solidFill>
                  <a:srgbClr val="C00000"/>
                </a:solidFill>
              </a:rPr>
              <a:t>Frecuencia</a:t>
            </a:r>
            <a:r>
              <a:rPr lang="en-US" altLang="es-PE" sz="2100" dirty="0">
                <a:solidFill>
                  <a:srgbClr val="C00000"/>
                </a:solidFill>
              </a:rPr>
              <a:t> de </a:t>
            </a:r>
            <a:r>
              <a:rPr lang="en-US" altLang="es-PE" sz="2100" dirty="0" err="1">
                <a:solidFill>
                  <a:srgbClr val="C00000"/>
                </a:solidFill>
              </a:rPr>
              <a:t>Terminos</a:t>
            </a:r>
            <a:r>
              <a:rPr lang="en-US" altLang="es-PE" sz="2100" dirty="0">
                <a:solidFill>
                  <a:srgbClr val="C00000"/>
                </a:solidFill>
              </a:rPr>
              <a:t> (</a:t>
            </a:r>
            <a:r>
              <a:rPr lang="en-US" altLang="es-PE" sz="2100" dirty="0" err="1">
                <a:solidFill>
                  <a:srgbClr val="C00000"/>
                </a:solidFill>
              </a:rPr>
              <a:t>tf</a:t>
            </a:r>
            <a:r>
              <a:rPr lang="en-US" altLang="es-PE" sz="21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7141" name="TextBox 5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Sec. 6.3</a:t>
            </a:r>
          </a:p>
        </p:txBody>
      </p:sp>
      <p:sp>
        <p:nvSpPr>
          <p:cNvPr id="47142" name="TextBox 7"/>
          <p:cNvSpPr txBox="1">
            <a:spLocks noChangeArrowheads="1"/>
          </p:cNvSpPr>
          <p:nvPr/>
        </p:nvSpPr>
        <p:spPr bwMode="auto">
          <a:xfrm>
            <a:off x="175644" y="4562299"/>
            <a:ext cx="75168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s-ES" altLang="es-PE" sz="1800" dirty="0">
                <a:solidFill>
                  <a:srgbClr val="357E69"/>
                </a:solidFill>
              </a:rPr>
              <a:t>Nota: para simplificar este ejemplo, no hacemos ponderación </a:t>
            </a:r>
            <a:r>
              <a:rPr lang="es-ES" altLang="es-PE" sz="1800" dirty="0" err="1">
                <a:solidFill>
                  <a:srgbClr val="357E69"/>
                </a:solidFill>
              </a:rPr>
              <a:t>idf</a:t>
            </a:r>
            <a:r>
              <a:rPr lang="es-ES" altLang="es-PE" sz="1800" dirty="0">
                <a:solidFill>
                  <a:srgbClr val="357E69"/>
                </a:solidFill>
              </a:rPr>
              <a:t>.</a:t>
            </a:r>
            <a:endParaRPr lang="en-US" altLang="es-PE" sz="1800" dirty="0">
              <a:solidFill>
                <a:srgbClr val="357E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92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7"/>
          <p:cNvSpPr>
            <a:spLocks noGrp="1"/>
          </p:cNvSpPr>
          <p:nvPr>
            <p:ph type="title"/>
          </p:nvPr>
        </p:nvSpPr>
        <p:spPr>
          <a:xfrm>
            <a:off x="311700" y="245919"/>
            <a:ext cx="8520600" cy="631521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s-PE" sz="2800" dirty="0">
                <a:ea typeface="ＭＳ Ｐゴシック" panose="020B0600070205080204" pitchFamily="34" charset="-128"/>
              </a:rPr>
              <a:t>Ranked Retrieval: </a:t>
            </a:r>
            <a:r>
              <a:rPr lang="en-US" altLang="es-PE" sz="2800" b="0" dirty="0" err="1">
                <a:ea typeface="ＭＳ Ｐゴシック" panose="020B0600070205080204" pitchFamily="34" charset="-128"/>
              </a:rPr>
              <a:t>similitud</a:t>
            </a:r>
            <a:r>
              <a:rPr lang="en-US" altLang="es-PE" sz="2800" b="0" dirty="0">
                <a:ea typeface="ＭＳ Ｐゴシック" panose="020B0600070205080204" pitchFamily="34" charset="-128"/>
              </a:rPr>
              <a:t> </a:t>
            </a:r>
            <a:r>
              <a:rPr lang="en-US" altLang="es-PE" sz="2800" b="0" dirty="0" err="1">
                <a:ea typeface="ＭＳ Ｐゴシック" panose="020B0600070205080204" pitchFamily="34" charset="-128"/>
              </a:rPr>
              <a:t>coseno</a:t>
            </a:r>
            <a:r>
              <a:rPr lang="en-US" altLang="es-PE" sz="2800" b="0" dirty="0">
                <a:ea typeface="ＭＳ Ｐゴシック" panose="020B0600070205080204" pitchFamily="34" charset="-128"/>
              </a:rPr>
              <a:t> entre </a:t>
            </a:r>
            <a:r>
              <a:rPr lang="en-US" altLang="es-PE" sz="2800" b="0" dirty="0" err="1">
                <a:ea typeface="ＭＳ Ｐゴシック" panose="020B0600070205080204" pitchFamily="34" charset="-128"/>
              </a:rPr>
              <a:t>tres</a:t>
            </a:r>
            <a:r>
              <a:rPr lang="en-US" altLang="es-PE" sz="2800" b="0" dirty="0">
                <a:ea typeface="ＭＳ Ｐゴシック" panose="020B0600070205080204" pitchFamily="34" charset="-128"/>
              </a:rPr>
              <a:t> </a:t>
            </a:r>
            <a:r>
              <a:rPr lang="en-US" altLang="es-PE" sz="2800" b="0" dirty="0" err="1">
                <a:ea typeface="ＭＳ Ｐゴシック" panose="020B0600070205080204" pitchFamily="34" charset="-128"/>
              </a:rPr>
              <a:t>documentos</a:t>
            </a:r>
            <a:endParaRPr lang="en-US" altLang="es-PE" sz="2400" dirty="0">
              <a:ea typeface="ＭＳ Ｐゴシック" panose="020B0600070205080204" pitchFamily="34" charset="-128"/>
            </a:endParaRPr>
          </a:p>
        </p:txBody>
      </p:sp>
      <p:sp>
        <p:nvSpPr>
          <p:cNvPr id="48131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Log frequency weighting</a:t>
            </a: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968790282"/>
              </p:ext>
            </p:extLst>
          </p:nvPr>
        </p:nvGraphicFramePr>
        <p:xfrm>
          <a:off x="489685" y="1393138"/>
          <a:ext cx="3552091" cy="1409700"/>
        </p:xfrm>
        <a:graphic>
          <a:graphicData uri="http://schemas.openxmlformats.org/drawingml/2006/table">
            <a:tbl>
              <a:tblPr/>
              <a:tblGrid>
                <a:gridCol w="10374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8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8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8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term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SS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OP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CB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afecto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3.06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2.76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2.30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celosa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2.00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1.85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2.04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chisme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1.30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1.78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borrascoso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2.58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5102225" y="904875"/>
            <a:ext cx="4041775" cy="481013"/>
          </a:xfrm>
        </p:spPr>
        <p:txBody>
          <a:bodyPr/>
          <a:lstStyle/>
          <a:p>
            <a:pPr eaLnBrk="1" hangingPunct="1"/>
            <a:r>
              <a:rPr lang="en-US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After length normalization</a:t>
            </a: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22761277"/>
              </p:ext>
            </p:extLst>
          </p:nvPr>
        </p:nvGraphicFramePr>
        <p:xfrm>
          <a:off x="5102225" y="1398893"/>
          <a:ext cx="3200450" cy="1409700"/>
        </p:xfrm>
        <a:graphic>
          <a:graphicData uri="http://schemas.openxmlformats.org/drawingml/2006/table">
            <a:tbl>
              <a:tblPr/>
              <a:tblGrid>
                <a:gridCol w="1046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38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8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term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SS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OP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CB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afecto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0.789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0.832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0.524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celosa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0.515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0.555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0.465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chisme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0.335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0.405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borrascoso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0.588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53916" y="2990013"/>
            <a:ext cx="785152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800" dirty="0">
                <a:solidFill>
                  <a:srgbClr val="0000FF"/>
                </a:solidFill>
              </a:rPr>
              <a:t>cos(SS,OP) </a:t>
            </a:r>
            <a:r>
              <a:rPr lang="en-US" altLang="es-PE" sz="1800" dirty="0">
                <a:solidFill>
                  <a:schemeClr val="bg2">
                    <a:lumMod val="75000"/>
                  </a:schemeClr>
                </a:solidFill>
              </a:rPr>
              <a:t>≈</a:t>
            </a:r>
          </a:p>
          <a:p>
            <a:pPr eaLnBrk="1" hangingPunct="1"/>
            <a:r>
              <a:rPr lang="en-US" altLang="es-PE" sz="1400" dirty="0"/>
              <a:t>0.789 × 0.832 + 0.515 × 0.555 + 0.335 × 0.0 + 0.0 × 0.0 </a:t>
            </a:r>
            <a:r>
              <a:rPr lang="en-US" altLang="es-PE" sz="1800" dirty="0"/>
              <a:t>≈ </a:t>
            </a:r>
            <a:r>
              <a:rPr lang="en-US" altLang="es-PE" sz="1800" dirty="0">
                <a:solidFill>
                  <a:srgbClr val="C00000"/>
                </a:solidFill>
              </a:rPr>
              <a:t>0.94</a:t>
            </a:r>
            <a:endParaRPr lang="en-US" altLang="es-PE" sz="1800" dirty="0"/>
          </a:p>
          <a:p>
            <a:pPr eaLnBrk="1" hangingPunct="1"/>
            <a:r>
              <a:rPr lang="en-US" altLang="es-PE" sz="1800" dirty="0">
                <a:solidFill>
                  <a:srgbClr val="0000FF"/>
                </a:solidFill>
              </a:rPr>
              <a:t>cos(SS,CB)</a:t>
            </a:r>
            <a:r>
              <a:rPr lang="en-US" altLang="es-PE" sz="1800" dirty="0"/>
              <a:t> </a:t>
            </a:r>
            <a:r>
              <a:rPr lang="en-US" altLang="es-PE" sz="1800" dirty="0">
                <a:solidFill>
                  <a:schemeClr val="bg2">
                    <a:lumMod val="75000"/>
                  </a:schemeClr>
                </a:solidFill>
              </a:rPr>
              <a:t>≈</a:t>
            </a:r>
            <a:r>
              <a:rPr lang="en-US" altLang="es-PE" sz="1800" dirty="0"/>
              <a:t> </a:t>
            </a:r>
            <a:r>
              <a:rPr lang="en-US" altLang="es-PE" sz="1800" dirty="0">
                <a:solidFill>
                  <a:srgbClr val="C00000"/>
                </a:solidFill>
              </a:rPr>
              <a:t>0.79</a:t>
            </a:r>
          </a:p>
          <a:p>
            <a:pPr eaLnBrk="1" hangingPunct="1"/>
            <a:r>
              <a:rPr lang="en-US" altLang="es-PE" sz="1800" dirty="0">
                <a:solidFill>
                  <a:srgbClr val="0000FF"/>
                </a:solidFill>
              </a:rPr>
              <a:t>cos(OP,CB) </a:t>
            </a:r>
            <a:r>
              <a:rPr lang="en-US" altLang="es-PE" sz="1800" dirty="0">
                <a:solidFill>
                  <a:schemeClr val="bg2">
                    <a:lumMod val="75000"/>
                  </a:schemeClr>
                </a:solidFill>
              </a:rPr>
              <a:t>≈</a:t>
            </a:r>
            <a:r>
              <a:rPr lang="en-US" altLang="es-PE" sz="1800" dirty="0"/>
              <a:t> </a:t>
            </a:r>
            <a:r>
              <a:rPr lang="en-US" altLang="es-PE" sz="1800" dirty="0">
                <a:solidFill>
                  <a:srgbClr val="C00000"/>
                </a:solidFill>
              </a:rPr>
              <a:t>0.69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132135" y="4564693"/>
            <a:ext cx="50850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s-ES" altLang="es-PE" sz="1800" dirty="0">
                <a:solidFill>
                  <a:srgbClr val="007254"/>
                </a:solidFill>
              </a:rPr>
              <a:t>¿Por qué tenemos cos(SS, OP) &gt; cos(SS, CB)?</a:t>
            </a:r>
            <a:endParaRPr lang="en-US" altLang="es-PE" sz="1800" dirty="0">
              <a:solidFill>
                <a:srgbClr val="007254"/>
              </a:solidFill>
            </a:endParaRPr>
          </a:p>
        </p:txBody>
      </p:sp>
      <p:sp>
        <p:nvSpPr>
          <p:cNvPr id="48199" name="TextBox 8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292241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5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C12B05D4-5D67-4A9B-B720-6DD579405108}"/>
              </a:ext>
            </a:extLst>
          </p:cNvPr>
          <p:cNvSpPr/>
          <p:nvPr/>
        </p:nvSpPr>
        <p:spPr>
          <a:xfrm>
            <a:off x="5296898" y="1605643"/>
            <a:ext cx="1402915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SS</a:t>
            </a:r>
            <a:endParaRPr lang="es-P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CB0C41-B203-4738-96BC-16A9D6D66E7B}"/>
              </a:ext>
            </a:extLst>
          </p:cNvPr>
          <p:cNvSpPr txBox="1"/>
          <p:nvPr/>
        </p:nvSpPr>
        <p:spPr>
          <a:xfrm>
            <a:off x="5724011" y="834150"/>
            <a:ext cx="748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 err="1"/>
              <a:t>Query</a:t>
            </a:r>
            <a:endParaRPr lang="es-PE" sz="160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CCC15CE-086B-4251-B4FA-BAA97AC3D9C4}"/>
              </a:ext>
            </a:extLst>
          </p:cNvPr>
          <p:cNvSpPr/>
          <p:nvPr/>
        </p:nvSpPr>
        <p:spPr>
          <a:xfrm>
            <a:off x="6056124" y="2153153"/>
            <a:ext cx="832632" cy="824090"/>
          </a:xfrm>
          <a:prstGeom prst="ellipse">
            <a:avLst/>
          </a:prstGeom>
          <a:solidFill>
            <a:srgbClr val="ED7D31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OP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3BCF836-13ED-495B-AEF4-845A36543CA8}"/>
              </a:ext>
            </a:extLst>
          </p:cNvPr>
          <p:cNvSpPr/>
          <p:nvPr/>
        </p:nvSpPr>
        <p:spPr>
          <a:xfrm>
            <a:off x="1184998" y="1550937"/>
            <a:ext cx="4907770" cy="2028521"/>
          </a:xfrm>
          <a:prstGeom prst="roundRect">
            <a:avLst/>
          </a:prstGeom>
          <a:solidFill>
            <a:srgbClr val="B482DA">
              <a:alpha val="77647"/>
            </a:srgb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00700"/>
                </a:solidFill>
              </a:rPr>
              <a:t>CB</a:t>
            </a:r>
            <a:endParaRPr lang="es-PE" dirty="0">
              <a:solidFill>
                <a:srgbClr val="100700"/>
              </a:solidFill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A5C487EE-F6BD-4B1C-9F06-361B257717A4}"/>
              </a:ext>
            </a:extLst>
          </p:cNvPr>
          <p:cNvCxnSpPr/>
          <p:nvPr/>
        </p:nvCxnSpPr>
        <p:spPr>
          <a:xfrm>
            <a:off x="6098226" y="1162611"/>
            <a:ext cx="0" cy="3883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02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sz="3200" dirty="0">
                <a:ea typeface="ＭＳ Ｐゴシック" panose="020B0600070205080204" pitchFamily="34" charset="-128"/>
              </a:rPr>
              <a:t>Ranked Retrieval :  </a:t>
            </a:r>
            <a:r>
              <a:rPr lang="en-US" altLang="es-PE" sz="3200" b="0" dirty="0" err="1">
                <a:ea typeface="ＭＳ Ｐゴシック" panose="020B0600070205080204" pitchFamily="34" charset="-128"/>
              </a:rPr>
              <a:t>ejemplo</a:t>
            </a:r>
            <a:r>
              <a:rPr lang="en-US" altLang="es-PE" sz="3200" b="0" dirty="0">
                <a:ea typeface="ＭＳ Ｐゴシック" panose="020B0600070205080204" pitchFamily="34" charset="-128"/>
              </a:rPr>
              <a:t> de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tf-idf</a:t>
            </a:r>
            <a:endParaRPr lang="en-US" altLang="es-PE" b="0" dirty="0">
              <a:ea typeface="ＭＳ Ｐゴシック" panose="020B0600070205080204" pitchFamily="34" charset="-128"/>
            </a:endParaRPr>
          </a:p>
        </p:txBody>
      </p:sp>
      <p:sp>
        <p:nvSpPr>
          <p:cNvPr id="13416" name="TextBox 9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Sec. 6.4</a:t>
            </a:r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109333"/>
              </p:ext>
            </p:extLst>
          </p:nvPr>
        </p:nvGraphicFramePr>
        <p:xfrm>
          <a:off x="214483" y="1721764"/>
          <a:ext cx="7614138" cy="2227456"/>
        </p:xfrm>
        <a:graphic>
          <a:graphicData uri="http://schemas.openxmlformats.org/drawingml/2006/table">
            <a:tbl>
              <a:tblPr/>
              <a:tblGrid>
                <a:gridCol w="1087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7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4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92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05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91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9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782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05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052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15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Term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Query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Document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Prod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tf-raw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tf-wt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df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idf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wt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n’lize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tf-raw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tf-wt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wt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n’lize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1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auto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5000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2.3 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0.52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mejor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50000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1.3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1.3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0.34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1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carro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 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10000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2.0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2.0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0.52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0.52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0.27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1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seguro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1000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3.0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3.0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0.78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2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1.3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1.3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0.68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 Unicode MS" charset="0"/>
                        </a:rPr>
                        <a:t>0.53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TextBox 4"/>
          <p:cNvSpPr txBox="1">
            <a:spLocks noChangeArrowheads="1"/>
          </p:cNvSpPr>
          <p:nvPr/>
        </p:nvSpPr>
        <p:spPr bwMode="auto">
          <a:xfrm>
            <a:off x="2189702" y="961003"/>
            <a:ext cx="53238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PE" sz="1800" kern="1200" dirty="0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Document: “</a:t>
            </a:r>
            <a:r>
              <a:rPr lang="en-US" altLang="es-PE" sz="1800" i="1" kern="1200" dirty="0" err="1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seguro</a:t>
            </a:r>
            <a:r>
              <a:rPr lang="en-US" altLang="es-PE" sz="1800" i="1" kern="1200" dirty="0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 de </a:t>
            </a:r>
            <a:r>
              <a:rPr lang="en-US" altLang="es-PE" sz="1800" i="1" kern="1200" dirty="0" err="1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carro</a:t>
            </a:r>
            <a:r>
              <a:rPr lang="en-US" altLang="es-PE" sz="1800" i="1" kern="1200" dirty="0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, </a:t>
            </a:r>
            <a:r>
              <a:rPr lang="en-US" altLang="es-PE" sz="1800" i="1" kern="1200" dirty="0" err="1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seguro</a:t>
            </a:r>
            <a:r>
              <a:rPr lang="en-US" altLang="es-PE" sz="1800" i="1" kern="1200" dirty="0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 de auto”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PE" sz="1800" kern="1200" dirty="0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Query: “</a:t>
            </a:r>
            <a:r>
              <a:rPr lang="en-US" altLang="es-PE" sz="1800" i="1" kern="1200" dirty="0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el </a:t>
            </a:r>
            <a:r>
              <a:rPr lang="en-US" altLang="es-PE" sz="1800" i="1" kern="1200" dirty="0" err="1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mejor</a:t>
            </a:r>
            <a:r>
              <a:rPr lang="en-US" altLang="es-PE" sz="1800" i="1" kern="1200" dirty="0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 </a:t>
            </a:r>
            <a:r>
              <a:rPr lang="en-US" altLang="es-PE" sz="1800" i="1" kern="1200" dirty="0" err="1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seguro</a:t>
            </a:r>
            <a:r>
              <a:rPr lang="en-US" altLang="es-PE" sz="1800" i="1" kern="1200" dirty="0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 de </a:t>
            </a:r>
            <a:r>
              <a:rPr lang="en-US" altLang="es-PE" sz="1800" i="1" kern="1200" dirty="0" err="1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carro</a:t>
            </a:r>
            <a:r>
              <a:rPr lang="en-US" altLang="es-PE" sz="1800" i="1" kern="1200" dirty="0">
                <a:solidFill>
                  <a:prstClr val="black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”</a:t>
            </a:r>
          </a:p>
        </p:txBody>
      </p:sp>
      <p:sp>
        <p:nvSpPr>
          <p:cNvPr id="28" name="TextBox 5"/>
          <p:cNvSpPr txBox="1">
            <a:spLocks noChangeArrowheads="1"/>
          </p:cNvSpPr>
          <p:nvPr/>
        </p:nvSpPr>
        <p:spPr bwMode="auto">
          <a:xfrm>
            <a:off x="1290056" y="3997831"/>
            <a:ext cx="47323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PE" sz="1800" kern="1200" dirty="0">
                <a:solidFill>
                  <a:srgbClr val="0000FF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Exercise: what is </a:t>
            </a:r>
            <a:r>
              <a:rPr lang="en-US" altLang="es-PE" sz="1800" i="1" kern="1200" dirty="0">
                <a:solidFill>
                  <a:srgbClr val="0000FF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N</a:t>
            </a:r>
            <a:r>
              <a:rPr lang="en-US" altLang="es-PE" sz="1800" kern="1200" dirty="0">
                <a:solidFill>
                  <a:srgbClr val="0000FF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, the number of docs?</a:t>
            </a:r>
          </a:p>
        </p:txBody>
      </p:sp>
      <p:sp>
        <p:nvSpPr>
          <p:cNvPr id="29" name="TextBox 7"/>
          <p:cNvSpPr txBox="1">
            <a:spLocks noChangeArrowheads="1"/>
          </p:cNvSpPr>
          <p:nvPr/>
        </p:nvSpPr>
        <p:spPr bwMode="auto">
          <a:xfrm>
            <a:off x="1662385" y="4703876"/>
            <a:ext cx="34964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PE" sz="1800" kern="1200" dirty="0">
                <a:solidFill>
                  <a:srgbClr val="C00000"/>
                </a:solidFill>
                <a:latin typeface="Lucida Sans" panose="020B0602030504020204" pitchFamily="34" charset="0"/>
                <a:ea typeface="Arial Unicode MS"/>
                <a:cs typeface="Arial Unicode MS"/>
              </a:rPr>
              <a:t>Score = 0+0+0.27+0.53 = 0.8</a:t>
            </a:r>
          </a:p>
        </p:txBody>
      </p:sp>
      <p:grpSp>
        <p:nvGrpSpPr>
          <p:cNvPr id="30" name="Group 10"/>
          <p:cNvGrpSpPr>
            <a:grpSpLocks/>
          </p:cNvGrpSpPr>
          <p:nvPr/>
        </p:nvGrpSpPr>
        <p:grpSpPr bwMode="auto">
          <a:xfrm>
            <a:off x="1407408" y="4367163"/>
            <a:ext cx="4188070" cy="325321"/>
            <a:chOff x="2133600" y="5715000"/>
            <a:chExt cx="4895850" cy="420458"/>
          </a:xfrm>
        </p:grpSpPr>
        <p:sp>
          <p:nvSpPr>
            <p:cNvPr id="31" name="TextBox 8"/>
            <p:cNvSpPr txBox="1">
              <a:spLocks noChangeArrowheads="1"/>
            </p:cNvSpPr>
            <p:nvPr/>
          </p:nvSpPr>
          <p:spPr bwMode="auto">
            <a:xfrm>
              <a:off x="2133600" y="5715000"/>
              <a:ext cx="1622560" cy="369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437085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357E6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918BA3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F6E7E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33337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s-PE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Arial Unicode MS"/>
                  <a:cs typeface="Arial Unicode MS"/>
                </a:rPr>
                <a:t>Doc length =</a:t>
              </a:r>
            </a:p>
          </p:txBody>
        </p:sp>
        <p:graphicFrame>
          <p:nvGraphicFramePr>
            <p:cNvPr id="32" name="Object 2"/>
            <p:cNvGraphicFramePr>
              <a:graphicFrameLocks noChangeAspect="1"/>
            </p:cNvGraphicFramePr>
            <p:nvPr/>
          </p:nvGraphicFramePr>
          <p:xfrm>
            <a:off x="4070350" y="5729723"/>
            <a:ext cx="2959100" cy="4057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574800" imgH="215900" progId="Equation.3">
                    <p:embed/>
                  </p:oleObj>
                </mc:Choice>
                <mc:Fallback>
                  <p:oleObj name="Equation" r:id="rId2" imgW="1574800" imgH="215900" progId="Equation.3">
                    <p:embed/>
                    <p:pic>
                      <p:nvPicPr>
                        <p:cNvPr id="5949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0350" y="5729723"/>
                          <a:ext cx="2959100" cy="4057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388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sz="2800" dirty="0">
                <a:ea typeface="ＭＳ Ｐゴシック" panose="020B0600070205080204" pitchFamily="34" charset="-128"/>
              </a:rPr>
              <a:t>Ranked Retrieval: </a:t>
            </a:r>
            <a:r>
              <a:rPr lang="en-US" altLang="es-PE" sz="2800" b="0" dirty="0" err="1">
                <a:ea typeface="ＭＳ Ｐゴシック" panose="020B0600070205080204" pitchFamily="34" charset="-128"/>
              </a:rPr>
              <a:t>similitud</a:t>
            </a:r>
            <a:r>
              <a:rPr lang="en-US" altLang="es-PE" sz="2800" b="0" dirty="0">
                <a:ea typeface="ＭＳ Ｐゴシック" panose="020B0600070205080204" pitchFamily="34" charset="-128"/>
              </a:rPr>
              <a:t> </a:t>
            </a:r>
            <a:r>
              <a:rPr lang="en-US" altLang="es-PE" sz="2800" b="0" dirty="0" err="1">
                <a:ea typeface="ＭＳ Ｐゴシック" panose="020B0600070205080204" pitchFamily="34" charset="-128"/>
              </a:rPr>
              <a:t>coseno</a:t>
            </a:r>
            <a:endParaRPr lang="en-US" altLang="es-PE" dirty="0">
              <a:ea typeface="ＭＳ Ｐゴシック" panose="020B0600070205080204" pitchFamily="34" charset="-128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1736041" cy="3719019"/>
          </a:xfrm>
        </p:spPr>
        <p:txBody>
          <a:bodyPr/>
          <a:lstStyle/>
          <a:p>
            <a:pPr marL="0" indent="0">
              <a:buNone/>
            </a:pPr>
            <a:r>
              <a:rPr lang="en-US" altLang="es-PE" b="1" dirty="0">
                <a:ea typeface="ＭＳ Ｐゴシック" panose="020B0600070205080204" pitchFamily="34" charset="-128"/>
              </a:rPr>
              <a:t>Computing cosine scores</a:t>
            </a:r>
            <a:endParaRPr lang="es-PE" b="1" dirty="0"/>
          </a:p>
        </p:txBody>
      </p:sp>
      <p:pic>
        <p:nvPicPr>
          <p:cNvPr id="49155" name="Content Placeholder 8" descr="cosinescore.gif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20216" y="1055314"/>
            <a:ext cx="5633482" cy="3584545"/>
          </a:xfrm>
        </p:spPr>
      </p:pic>
      <p:sp>
        <p:nvSpPr>
          <p:cNvPr id="49156" name="TextBox 3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2166646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s-PE" sz="2800" dirty="0">
                <a:ea typeface="ＭＳ Ｐゴシック" panose="020B0600070205080204" pitchFamily="34" charset="-128"/>
              </a:rPr>
              <a:t>Ranked Retrieval: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resumen</a:t>
            </a:r>
            <a:r>
              <a:rPr lang="en-US" altLang="es-PE" b="0" dirty="0">
                <a:ea typeface="ＭＳ Ｐゴシック" panose="020B0600070205080204" pitchFamily="34" charset="-128"/>
              </a:rPr>
              <a:t> – ranking de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espacios</a:t>
            </a:r>
            <a:r>
              <a:rPr lang="en-US" altLang="es-PE" b="0" dirty="0">
                <a:ea typeface="ＭＳ Ｐゴシック" panose="020B0600070205080204" pitchFamily="34" charset="-128"/>
              </a:rPr>
              <a:t>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vectoriales</a:t>
            </a:r>
            <a:endParaRPr lang="en-US" altLang="es-PE" b="0" dirty="0">
              <a:ea typeface="ＭＳ Ｐゴシック" panose="020B0600070205080204" pitchFamily="34" charset="-128"/>
            </a:endParaRPr>
          </a:p>
        </p:txBody>
      </p:sp>
      <p:sp>
        <p:nvSpPr>
          <p:cNvPr id="52227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7576610" cy="397957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s-PE" dirty="0" err="1">
                <a:ea typeface="ＭＳ Ｐゴシック" panose="020B0600070205080204" pitchFamily="34" charset="-128"/>
              </a:rPr>
              <a:t>Representar</a:t>
            </a:r>
            <a:r>
              <a:rPr lang="en-US" altLang="es-PE" dirty="0">
                <a:ea typeface="ＭＳ Ｐゴシック" panose="020B0600070205080204" pitchFamily="34" charset="-128"/>
              </a:rPr>
              <a:t> la </a:t>
            </a:r>
            <a:r>
              <a:rPr lang="en-US" altLang="es-PE" dirty="0" err="1">
                <a:ea typeface="ＭＳ Ｐゴシック" panose="020B0600070205080204" pitchFamily="34" charset="-128"/>
              </a:rPr>
              <a:t>consulta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ea typeface="ＭＳ Ｐゴシック" panose="020B0600070205080204" pitchFamily="34" charset="-128"/>
              </a:rPr>
              <a:t>como</a:t>
            </a:r>
            <a:r>
              <a:rPr lang="en-US" altLang="es-PE" dirty="0">
                <a:ea typeface="ＭＳ Ｐゴシック" panose="020B0600070205080204" pitchFamily="34" charset="-128"/>
              </a:rPr>
              <a:t> un vector de pesos </a:t>
            </a:r>
            <a:r>
              <a:rPr lang="en-US" altLang="es-PE" dirty="0" err="1">
                <a:ea typeface="ＭＳ Ｐゴシック" panose="020B0600070205080204" pitchFamily="34" charset="-128"/>
              </a:rPr>
              <a:t>tf-idf</a:t>
            </a:r>
            <a:r>
              <a:rPr lang="en-US" altLang="es-PE" dirty="0"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s-PE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Representar</a:t>
            </a:r>
            <a:r>
              <a:rPr lang="en-US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cada</a:t>
            </a:r>
            <a:r>
              <a:rPr lang="en-US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document </a:t>
            </a:r>
            <a:r>
              <a:rPr lang="en-US" altLang="es-PE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como</a:t>
            </a:r>
            <a:r>
              <a:rPr lang="en-US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un vector de pesos </a:t>
            </a:r>
            <a:r>
              <a:rPr lang="en-US" altLang="es-PE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tf-idf</a:t>
            </a:r>
            <a:r>
              <a:rPr lang="en-US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s-PE" dirty="0" err="1">
                <a:ea typeface="ＭＳ Ｐゴシック" panose="020B0600070205080204" pitchFamily="34" charset="-128"/>
              </a:rPr>
              <a:t>Calcular</a:t>
            </a:r>
            <a:r>
              <a:rPr lang="en-US" altLang="es-PE" dirty="0">
                <a:ea typeface="ＭＳ Ｐゴシック" panose="020B0600070205080204" pitchFamily="34" charset="-128"/>
              </a:rPr>
              <a:t> el score de la similitude </a:t>
            </a:r>
            <a:r>
              <a:rPr lang="en-US" altLang="es-PE" dirty="0" err="1">
                <a:ea typeface="ＭＳ Ｐゴシック" panose="020B0600070205080204" pitchFamily="34" charset="-128"/>
              </a:rPr>
              <a:t>coseno</a:t>
            </a:r>
            <a:r>
              <a:rPr lang="en-US" altLang="es-PE" dirty="0">
                <a:ea typeface="ＭＳ Ｐゴシック" panose="020B0600070205080204" pitchFamily="34" charset="-128"/>
              </a:rPr>
              <a:t> para la </a:t>
            </a:r>
            <a:r>
              <a:rPr lang="en-US" altLang="es-PE" dirty="0" err="1">
                <a:ea typeface="ＭＳ Ｐゴシック" panose="020B0600070205080204" pitchFamily="34" charset="-128"/>
              </a:rPr>
              <a:t>consulta</a:t>
            </a:r>
            <a:r>
              <a:rPr lang="en-US" altLang="es-PE" dirty="0">
                <a:ea typeface="ＭＳ Ｐゴシック" panose="020B0600070205080204" pitchFamily="34" charset="-128"/>
              </a:rPr>
              <a:t> y </a:t>
            </a:r>
            <a:r>
              <a:rPr lang="en-US" altLang="es-PE" dirty="0" err="1">
                <a:ea typeface="ＭＳ Ｐゴシック" panose="020B0600070205080204" pitchFamily="34" charset="-128"/>
              </a:rPr>
              <a:t>cada</a:t>
            </a:r>
            <a:r>
              <a:rPr lang="en-US" altLang="es-PE" dirty="0">
                <a:ea typeface="ＭＳ Ｐゴシック" panose="020B0600070205080204" pitchFamily="34" charset="-128"/>
              </a:rPr>
              <a:t> vector de </a:t>
            </a:r>
            <a:r>
              <a:rPr lang="en-US" altLang="es-PE" dirty="0" err="1">
                <a:ea typeface="ＭＳ Ｐゴシック" panose="020B0600070205080204" pitchFamily="34" charset="-128"/>
              </a:rPr>
              <a:t>documento</a:t>
            </a:r>
            <a:r>
              <a:rPr lang="en-US" altLang="es-PE" dirty="0">
                <a:ea typeface="ＭＳ Ｐゴシック" panose="020B0600070205080204" pitchFamily="34" charset="-128"/>
              </a:rPr>
              <a:t>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s-PE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Ranquear</a:t>
            </a:r>
            <a:r>
              <a:rPr lang="en-US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los</a:t>
            </a:r>
            <a:r>
              <a:rPr lang="en-US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documentos</a:t>
            </a:r>
            <a:r>
              <a:rPr lang="en-US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a la </a:t>
            </a:r>
            <a:r>
              <a:rPr lang="en-US" altLang="es-PE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consulta</a:t>
            </a:r>
            <a:r>
              <a:rPr lang="en-US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con </a:t>
            </a:r>
            <a:r>
              <a:rPr lang="en-US" altLang="es-PE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su</a:t>
            </a:r>
            <a:r>
              <a:rPr lang="en-US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respectivo</a:t>
            </a:r>
            <a:r>
              <a:rPr lang="en-US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score.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s-PE" dirty="0" err="1">
                <a:ea typeface="ＭＳ Ｐゴシック" panose="020B0600070205080204" pitchFamily="34" charset="-128"/>
              </a:rPr>
              <a:t>Retornar</a:t>
            </a:r>
            <a:r>
              <a:rPr lang="en-US" altLang="es-PE" dirty="0">
                <a:ea typeface="ＭＳ Ｐゴシック" panose="020B0600070205080204" pitchFamily="34" charset="-128"/>
              </a:rPr>
              <a:t> el Top-K al </a:t>
            </a:r>
            <a:r>
              <a:rPr lang="en-US" altLang="es-PE" dirty="0" err="1">
                <a:ea typeface="ＭＳ Ｐゴシック" panose="020B0600070205080204" pitchFamily="34" charset="-128"/>
              </a:rPr>
              <a:t>usuario</a:t>
            </a:r>
            <a:r>
              <a:rPr lang="en-US" altLang="es-PE" dirty="0">
                <a:ea typeface="ＭＳ Ｐゴシック" panose="020B0600070205080204" pitchFamily="34" charset="-128"/>
              </a:rPr>
              <a:t> que </a:t>
            </a:r>
            <a:r>
              <a:rPr lang="en-US" altLang="es-PE" dirty="0" err="1">
                <a:ea typeface="ＭＳ Ｐゴシック" panose="020B0600070205080204" pitchFamily="34" charset="-128"/>
              </a:rPr>
              <a:t>hizo</a:t>
            </a:r>
            <a:r>
              <a:rPr lang="en-US" altLang="es-PE" dirty="0">
                <a:ea typeface="ＭＳ Ｐゴシック" panose="020B0600070205080204" pitchFamily="34" charset="-128"/>
              </a:rPr>
              <a:t> la </a:t>
            </a:r>
            <a:r>
              <a:rPr lang="en-US" altLang="es-PE" dirty="0" err="1">
                <a:ea typeface="ＭＳ Ｐゴシック" panose="020B0600070205080204" pitchFamily="34" charset="-128"/>
              </a:rPr>
              <a:t>consulta</a:t>
            </a:r>
            <a:r>
              <a:rPr lang="en-US" altLang="es-PE" dirty="0">
                <a:ea typeface="ＭＳ Ｐゴシック" panose="020B0600070205080204" pitchFamily="34" charset="-128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62016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0CE66E3-FCFC-67D3-7A9A-AB472560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Laboratorio</a:t>
            </a:r>
          </a:p>
        </p:txBody>
      </p:sp>
    </p:spTree>
    <p:extLst>
      <p:ext uri="{BB962C8B-B14F-4D97-AF65-F5344CB8AC3E}">
        <p14:creationId xmlns:p14="http://schemas.microsoft.com/office/powerpoint/2010/main" val="2241796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170226" y="1798155"/>
            <a:ext cx="6636124" cy="994172"/>
          </a:xfrm>
        </p:spPr>
        <p:txBody>
          <a:bodyPr>
            <a:normAutofit fontScale="90000"/>
          </a:bodyPr>
          <a:lstStyle/>
          <a:p>
            <a:r>
              <a:rPr lang="es-PE" dirty="0" err="1"/>
              <a:t>Document</a:t>
            </a:r>
            <a:r>
              <a:rPr lang="es-PE" dirty="0"/>
              <a:t> </a:t>
            </a:r>
            <a:r>
              <a:rPr lang="es-PE" dirty="0" err="1"/>
              <a:t>Retrieval</a:t>
            </a:r>
            <a:br>
              <a:rPr lang="es-PE" dirty="0"/>
            </a:br>
            <a:r>
              <a:rPr lang="es-PE" dirty="0"/>
              <a:t>Ranking </a:t>
            </a:r>
            <a:r>
              <a:rPr lang="es-PE" dirty="0" err="1"/>
              <a:t>Retrieval</a:t>
            </a:r>
            <a:endParaRPr lang="es-PE" dirty="0"/>
          </a:p>
        </p:txBody>
      </p:sp>
      <p:sp>
        <p:nvSpPr>
          <p:cNvPr id="2" name="Rectángulo 1"/>
          <p:cNvSpPr/>
          <p:nvPr/>
        </p:nvSpPr>
        <p:spPr>
          <a:xfrm>
            <a:off x="706867" y="3982440"/>
            <a:ext cx="83147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Roboto" pitchFamily="2" charset="0"/>
              </a:rPr>
              <a:t>Introduction to Information Retrieval</a:t>
            </a:r>
            <a:r>
              <a:rPr lang="en-US" sz="1200" dirty="0">
                <a:solidFill>
                  <a:schemeClr val="bg1"/>
                </a:solidFill>
                <a:latin typeface="Roboto" pitchFamily="2" charset="0"/>
              </a:rPr>
              <a:t>, by C. Manning, P. </a:t>
            </a:r>
            <a:r>
              <a:rPr lang="en-US" sz="1200" dirty="0" err="1">
                <a:solidFill>
                  <a:schemeClr val="bg1"/>
                </a:solidFill>
                <a:latin typeface="Roboto" pitchFamily="2" charset="0"/>
              </a:rPr>
              <a:t>Raghavan</a:t>
            </a:r>
            <a:r>
              <a:rPr lang="en-US" sz="1200" dirty="0">
                <a:solidFill>
                  <a:schemeClr val="bg1"/>
                </a:solidFill>
                <a:latin typeface="Roboto" pitchFamily="2" charset="0"/>
              </a:rPr>
              <a:t>, and H. </a:t>
            </a:r>
            <a:r>
              <a:rPr lang="en-US" sz="1200" dirty="0" err="1">
                <a:solidFill>
                  <a:schemeClr val="bg1"/>
                </a:solidFill>
                <a:latin typeface="Roboto" pitchFamily="2" charset="0"/>
              </a:rPr>
              <a:t>Schütze</a:t>
            </a:r>
            <a:r>
              <a:rPr lang="en-US" sz="1200" dirty="0">
                <a:solidFill>
                  <a:schemeClr val="bg1"/>
                </a:solidFill>
                <a:latin typeface="Roboto" pitchFamily="2" charset="0"/>
              </a:rPr>
              <a:t> (Cambridge University Press, 2008).</a:t>
            </a:r>
            <a:endParaRPr lang="es-P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871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PE" dirty="0">
                <a:ea typeface="ＭＳ Ｐゴシック" panose="020B0600070205080204" pitchFamily="34" charset="-128"/>
              </a:rPr>
              <a:t>Ranked Retrieval Model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7557292" cy="402464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es-PE" altLang="es-PE" dirty="0">
                <a:ea typeface="ＭＳ Ｐゴシック" panose="020B0600070205080204" pitchFamily="34" charset="-128"/>
              </a:rPr>
              <a:t>En lugar de un conjunto de documentos que satisfacen una expresión de consulta, en el </a:t>
            </a:r>
            <a:r>
              <a:rPr lang="es-PE" altLang="es-PE" b="1" dirty="0" err="1">
                <a:ea typeface="ＭＳ Ｐゴシック" panose="020B0600070205080204" pitchFamily="34" charset="-128"/>
              </a:rPr>
              <a:t>ranked</a:t>
            </a:r>
            <a:r>
              <a:rPr lang="es-PE" altLang="es-PE" b="1" dirty="0">
                <a:ea typeface="ＭＳ Ｐゴシック" panose="020B0600070205080204" pitchFamily="34" charset="-128"/>
              </a:rPr>
              <a:t> </a:t>
            </a:r>
            <a:r>
              <a:rPr lang="es-PE" altLang="es-PE" b="1" dirty="0" err="1">
                <a:ea typeface="ＭＳ Ｐゴシック" panose="020B0600070205080204" pitchFamily="34" charset="-128"/>
              </a:rPr>
              <a:t>retrieval</a:t>
            </a:r>
            <a:r>
              <a:rPr lang="es-PE" altLang="es-PE" dirty="0">
                <a:ea typeface="ＭＳ Ｐゴシック" panose="020B0600070205080204" pitchFamily="34" charset="-128"/>
              </a:rPr>
              <a:t>, el sistema devuelve un </a:t>
            </a:r>
            <a:r>
              <a:rPr lang="es-PE" altLang="es-PE" b="1" dirty="0">
                <a:ea typeface="ＭＳ Ｐゴシック" panose="020B0600070205080204" pitchFamily="34" charset="-128"/>
              </a:rPr>
              <a:t>orden</a:t>
            </a:r>
            <a:r>
              <a:rPr lang="es-PE" altLang="es-PE" dirty="0">
                <a:ea typeface="ＭＳ Ｐゴシック" panose="020B0600070205080204" pitchFamily="34" charset="-128"/>
              </a:rPr>
              <a:t> de documentos de la colección para una consulta dada. </a:t>
            </a:r>
            <a:endParaRPr lang="en-US" altLang="es-PE" dirty="0">
              <a:ea typeface="ＭＳ Ｐゴシック" panose="020B0600070205080204" pitchFamily="34" charset="-128"/>
            </a:endParaRP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es-PE" altLang="es-PE" b="1" dirty="0">
                <a:solidFill>
                  <a:srgbClr val="357E69"/>
                </a:solidFill>
                <a:ea typeface="ＭＳ Ｐゴシック" panose="020B0600070205080204" pitchFamily="34" charset="-128"/>
              </a:rPr>
              <a:t>Consultas de texto libre: </a:t>
            </a:r>
            <a:r>
              <a:rPr lang="es-PE" altLang="es-PE" dirty="0">
                <a:ea typeface="ＭＳ Ｐゴシック" panose="020B0600070205080204" pitchFamily="34" charset="-128"/>
              </a:rPr>
              <a:t>en lugar de un lenguaje de consulta de operadores y expresiones, la consulta es solo una o más palabras en lenguaje natural.</a:t>
            </a:r>
          </a:p>
          <a:p>
            <a:pPr>
              <a:lnSpc>
                <a:spcPct val="150000"/>
              </a:lnSpc>
              <a:spcAft>
                <a:spcPts val="450"/>
              </a:spcAft>
            </a:pPr>
            <a:endParaRPr lang="es-PE" altLang="es-PE" sz="1000" dirty="0">
              <a:ea typeface="ＭＳ Ｐゴシック" panose="020B0600070205080204" pitchFamily="34" charset="-128"/>
            </a:endParaRP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es-PE" altLang="es-PE" sz="1600" dirty="0">
                <a:ea typeface="ＭＳ Ｐゴシック" panose="020B0600070205080204" pitchFamily="34" charset="-128"/>
              </a:rPr>
              <a:t>En principio, hay dos opciones separadas aquí, pero en la práctica, el </a:t>
            </a:r>
            <a:r>
              <a:rPr lang="es-PE" altLang="es-PE" sz="1600" b="1" dirty="0" err="1">
                <a:ea typeface="ＭＳ Ｐゴシック" panose="020B0600070205080204" pitchFamily="34" charset="-128"/>
              </a:rPr>
              <a:t>ranked</a:t>
            </a:r>
            <a:r>
              <a:rPr lang="es-PE" altLang="es-PE" sz="1600" b="1" dirty="0">
                <a:ea typeface="ＭＳ Ｐゴシック" panose="020B0600070205080204" pitchFamily="34" charset="-128"/>
              </a:rPr>
              <a:t> </a:t>
            </a:r>
            <a:r>
              <a:rPr lang="es-PE" altLang="es-PE" sz="1600" b="1" dirty="0" err="1">
                <a:ea typeface="ＭＳ Ｐゴシック" panose="020B0600070205080204" pitchFamily="34" charset="-128"/>
              </a:rPr>
              <a:t>retrieval</a:t>
            </a:r>
            <a:r>
              <a:rPr lang="es-PE" altLang="es-PE" sz="1600" dirty="0">
                <a:ea typeface="ＭＳ Ｐゴシック" panose="020B0600070205080204" pitchFamily="34" charset="-128"/>
              </a:rPr>
              <a:t> normalmente se ha asociado con </a:t>
            </a:r>
            <a:r>
              <a:rPr lang="es-PE" altLang="es-PE" sz="1600" b="1" dirty="0">
                <a:ea typeface="ＭＳ Ｐゴシック" panose="020B0600070205080204" pitchFamily="34" charset="-128"/>
              </a:rPr>
              <a:t>consultas de texto libre</a:t>
            </a:r>
            <a:r>
              <a:rPr lang="es-PE" altLang="es-PE" sz="1600" dirty="0">
                <a:ea typeface="ＭＳ Ｐゴシック" panose="020B0600070205080204" pitchFamily="34" charset="-128"/>
              </a:rPr>
              <a:t>.</a:t>
            </a:r>
            <a:endParaRPr lang="en-US" altLang="es-PE" sz="16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6173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Scoring</a:t>
            </a:r>
            <a:endParaRPr lang="en-US" altLang="es-PE" b="0" dirty="0">
              <a:ea typeface="ＭＳ Ｐゴシック" panose="020B0600070205080204" pitchFamily="34" charset="-128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789650"/>
            <a:ext cx="7776232" cy="4297505"/>
          </a:xfrm>
        </p:spPr>
        <p:txBody>
          <a:bodyPr/>
          <a:lstStyle/>
          <a:p>
            <a:pPr eaLnBrk="1" hangingPunct="1"/>
            <a:r>
              <a:rPr lang="es-PE" altLang="es-PE" dirty="0">
                <a:ea typeface="ＭＳ Ｐゴシック" panose="020B0600070205080204" pitchFamily="34" charset="-128"/>
              </a:rPr>
              <a:t>Cuando un sistema produce un set de resultados ranqueados, los sets de resultados grandes no es un problema:</a:t>
            </a:r>
          </a:p>
          <a:p>
            <a:pPr lvl="1"/>
            <a:r>
              <a:rPr lang="es-PE" altLang="es-PE" dirty="0">
                <a:ea typeface="ＭＳ Ｐゴシック" panose="020B0600070205080204" pitchFamily="34" charset="-128"/>
              </a:rPr>
              <a:t>De hecho, el tamaño del conjunto de resultados no es un problema</a:t>
            </a:r>
          </a:p>
          <a:p>
            <a:pPr lvl="1"/>
            <a:r>
              <a:rPr lang="es-PE" altLang="es-PE" dirty="0">
                <a:ea typeface="ＭＳ Ｐゴシック" panose="020B0600070205080204" pitchFamily="34" charset="-128"/>
              </a:rPr>
              <a:t>Solo mostramos los mejores resultados de k (≈ 10)</a:t>
            </a:r>
          </a:p>
          <a:p>
            <a:pPr lvl="1"/>
            <a:r>
              <a:rPr lang="en-US" altLang="es-PE" dirty="0">
                <a:ea typeface="ＭＳ Ｐゴシック" panose="020B0600070205080204" pitchFamily="34" charset="-128"/>
              </a:rPr>
              <a:t>No </a:t>
            </a:r>
            <a:r>
              <a:rPr lang="en-US" altLang="es-PE" dirty="0" err="1">
                <a:ea typeface="ＭＳ Ｐゴシック" panose="020B0600070205080204" pitchFamily="34" charset="-128"/>
              </a:rPr>
              <a:t>abrumamos</a:t>
            </a:r>
            <a:r>
              <a:rPr lang="en-US" altLang="es-PE" dirty="0">
                <a:ea typeface="ＭＳ Ｐゴシック" panose="020B0600070205080204" pitchFamily="34" charset="-128"/>
              </a:rPr>
              <a:t> al </a:t>
            </a:r>
            <a:r>
              <a:rPr lang="en-US" altLang="es-PE" dirty="0" err="1">
                <a:ea typeface="ＭＳ Ｐゴシック" panose="020B0600070205080204" pitchFamily="34" charset="-128"/>
              </a:rPr>
              <a:t>usuario</a:t>
            </a:r>
            <a:endParaRPr lang="en-US" altLang="es-PE" dirty="0">
              <a:ea typeface="ＭＳ Ｐゴシック" panose="020B0600070205080204" pitchFamily="34" charset="-128"/>
            </a:endParaRPr>
          </a:p>
          <a:p>
            <a:pPr lvl="1"/>
            <a:endParaRPr lang="en-US" altLang="es-PE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s-PE" altLang="es-PE" dirty="0">
                <a:ea typeface="ＭＳ Ｐゴシック" panose="020B0600070205080204" pitchFamily="34" charset="-128"/>
              </a:rPr>
              <a:t>Premisa: </a:t>
            </a:r>
            <a:r>
              <a:rPr lang="es-PE" altLang="es-PE" i="1" dirty="0">
                <a:ea typeface="ＭＳ Ｐゴシック" panose="020B0600070205080204" pitchFamily="34" charset="-128"/>
              </a:rPr>
              <a:t>el algoritmo de ranking funciona</a:t>
            </a:r>
            <a:r>
              <a:rPr lang="es-PE" altLang="es-PE" dirty="0">
                <a:ea typeface="ＭＳ Ｐゴシック" panose="020B0600070205080204" pitchFamily="34" charset="-128"/>
              </a:rPr>
              <a:t>.</a:t>
            </a:r>
            <a:endParaRPr lang="en-US" altLang="es-PE" dirty="0">
              <a:ea typeface="ＭＳ Ｐゴシック" panose="020B0600070205080204" pitchFamily="34" charset="-128"/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580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Ch. 6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8753"/>
          <a:stretch/>
        </p:blipFill>
        <p:spPr>
          <a:xfrm>
            <a:off x="5075101" y="2880447"/>
            <a:ext cx="2845692" cy="186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30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Scoring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7917900" cy="413536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s-PE" dirty="0">
                <a:ea typeface="ＭＳ Ｐゴシック" panose="020B0600070205080204" pitchFamily="34" charset="-128"/>
              </a:rPr>
              <a:t>Scoring es la base de la </a:t>
            </a:r>
            <a:r>
              <a:rPr lang="en-US" altLang="es-PE" dirty="0" err="1">
                <a:ea typeface="ＭＳ Ｐゴシック" panose="020B0600070205080204" pitchFamily="34" charset="-128"/>
              </a:rPr>
              <a:t>recuperación</a:t>
            </a:r>
            <a:r>
              <a:rPr lang="en-US" altLang="es-PE" dirty="0">
                <a:ea typeface="ＭＳ Ｐゴシック" panose="020B0600070205080204" pitchFamily="34" charset="-128"/>
              </a:rPr>
              <a:t> por ranking.  </a:t>
            </a:r>
          </a:p>
          <a:p>
            <a:pPr eaLnBrk="1" hangingPunct="1">
              <a:lnSpc>
                <a:spcPct val="150000"/>
              </a:lnSpc>
            </a:pPr>
            <a:r>
              <a:rPr lang="es-PE" altLang="es-PE" dirty="0">
                <a:ea typeface="ＭＳ Ｐゴシック" panose="020B0600070205080204" pitchFamily="34" charset="-128"/>
              </a:rPr>
              <a:t>Se desea devolver los documentos en orden para que sean mas útiles al usuario.</a:t>
            </a:r>
            <a:endParaRPr lang="en-US" altLang="es-PE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</a:pPr>
            <a:r>
              <a:rPr lang="es-PE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¿Cómo podemos </a:t>
            </a:r>
            <a:r>
              <a:rPr lang="es-PE" altLang="es-PE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ranquear</a:t>
            </a:r>
            <a:r>
              <a:rPr lang="es-PE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los documentos de la colección con respecto a una consulta?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s-PE" dirty="0" err="1">
                <a:ea typeface="ＭＳ Ｐゴシック" panose="020B0600070205080204" pitchFamily="34" charset="-128"/>
              </a:rPr>
              <a:t>Asignando</a:t>
            </a:r>
            <a:r>
              <a:rPr lang="en-US" altLang="es-PE" dirty="0">
                <a:ea typeface="ＭＳ Ｐゴシック" panose="020B0600070205080204" pitchFamily="34" charset="-128"/>
              </a:rPr>
              <a:t> un score, entre [0, 1], a </a:t>
            </a:r>
            <a:r>
              <a:rPr lang="en-US" altLang="es-PE" dirty="0" err="1">
                <a:ea typeface="ＭＳ Ｐゴシック" panose="020B0600070205080204" pitchFamily="34" charset="-128"/>
              </a:rPr>
              <a:t>cada</a:t>
            </a:r>
            <a:r>
              <a:rPr lang="en-US" altLang="es-PE" dirty="0">
                <a:ea typeface="ＭＳ Ｐゴシック" panose="020B0600070205080204" pitchFamily="34" charset="-128"/>
              </a:rPr>
              <a:t> </a:t>
            </a:r>
            <a:r>
              <a:rPr lang="en-US" altLang="es-PE" dirty="0" err="1">
                <a:ea typeface="ＭＳ Ｐゴシック" panose="020B0600070205080204" pitchFamily="34" charset="-128"/>
              </a:rPr>
              <a:t>documento</a:t>
            </a:r>
            <a:r>
              <a:rPr lang="en-US" altLang="es-PE" dirty="0">
                <a:ea typeface="ＭＳ Ｐゴシック" panose="020B0600070205080204" pitchFamily="34" charset="-128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Este score </a:t>
            </a:r>
            <a:r>
              <a:rPr lang="en-US" altLang="es-PE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mide</a:t>
            </a:r>
            <a:r>
              <a:rPr lang="en-US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que tan bien “</a:t>
            </a:r>
            <a:r>
              <a:rPr lang="en-US" altLang="es-PE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coinciden</a:t>
            </a:r>
            <a:r>
              <a:rPr lang="en-US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” el </a:t>
            </a:r>
            <a:r>
              <a:rPr lang="en-US" altLang="es-PE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documento</a:t>
            </a:r>
            <a:r>
              <a:rPr lang="en-US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y la consulta. </a:t>
            </a:r>
          </a:p>
        </p:txBody>
      </p:sp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580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Ch. 6</a:t>
            </a:r>
          </a:p>
        </p:txBody>
      </p:sp>
    </p:spTree>
    <p:extLst>
      <p:ext uri="{BB962C8B-B14F-4D97-AF65-F5344CB8AC3E}">
        <p14:creationId xmlns:p14="http://schemas.microsoft.com/office/powerpoint/2010/main" val="915979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PE" dirty="0">
                <a:ea typeface="ＭＳ Ｐゴシック" panose="020B0600070205080204" pitchFamily="34" charset="-128"/>
              </a:rPr>
              <a:t>Ranked Retrieval: </a:t>
            </a:r>
            <a:r>
              <a:rPr lang="en-US" altLang="es-PE" b="0" dirty="0">
                <a:ea typeface="ＭＳ Ｐゴシック" panose="020B0600070205080204" pitchFamily="34" charset="-128"/>
              </a:rPr>
              <a:t>query-document matching scores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789650"/>
            <a:ext cx="7821308" cy="377937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altLang="es-PE" dirty="0">
                <a:ea typeface="ＭＳ Ｐゴシック" panose="020B0600070205080204" pitchFamily="34" charset="-128"/>
              </a:rPr>
              <a:t>Necesitamos una forma de asignar un score al par   &lt;consulta , documento&gt;.</a:t>
            </a:r>
            <a:endParaRPr lang="en-US" altLang="es-PE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altLang="es-PE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Empecemos con un término de la consulta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s-PE" sz="1600" dirty="0">
                <a:ea typeface="ＭＳ Ｐゴシック" panose="020B0600070205080204" pitchFamily="34" charset="-128"/>
              </a:rPr>
              <a:t>Si el </a:t>
            </a:r>
            <a:r>
              <a:rPr lang="en-US" altLang="es-PE" sz="1600" dirty="0" err="1">
                <a:ea typeface="ＭＳ Ｐゴシック" panose="020B0600070205080204" pitchFamily="34" charset="-128"/>
              </a:rPr>
              <a:t>término</a:t>
            </a:r>
            <a:r>
              <a:rPr lang="en-US" altLang="es-PE" sz="1600" dirty="0">
                <a:ea typeface="ＭＳ Ｐゴシック" panose="020B0600070205080204" pitchFamily="34" charset="-128"/>
              </a:rPr>
              <a:t> de la </a:t>
            </a:r>
            <a:r>
              <a:rPr lang="en-US" altLang="es-PE" sz="1600" dirty="0" err="1">
                <a:ea typeface="ＭＳ Ｐゴシック" panose="020B0600070205080204" pitchFamily="34" charset="-128"/>
              </a:rPr>
              <a:t>consulta</a:t>
            </a:r>
            <a:r>
              <a:rPr lang="en-US" altLang="es-PE" sz="1600" dirty="0">
                <a:ea typeface="ＭＳ Ｐゴシック" panose="020B0600070205080204" pitchFamily="34" charset="-128"/>
              </a:rPr>
              <a:t> no </a:t>
            </a:r>
            <a:r>
              <a:rPr lang="en-US" altLang="es-PE" sz="1600" dirty="0" err="1">
                <a:ea typeface="ＭＳ Ｐゴシック" panose="020B0600070205080204" pitchFamily="34" charset="-128"/>
              </a:rPr>
              <a:t>ocurre</a:t>
            </a:r>
            <a:r>
              <a:rPr lang="en-US" altLang="es-PE" sz="1600" dirty="0">
                <a:ea typeface="ＭＳ Ｐゴシック" panose="020B0600070205080204" pitchFamily="34" charset="-128"/>
              </a:rPr>
              <a:t> </a:t>
            </a:r>
            <a:r>
              <a:rPr lang="en-US" altLang="es-PE" sz="1600" dirty="0" err="1">
                <a:ea typeface="ＭＳ Ｐゴシック" panose="020B0600070205080204" pitchFamily="34" charset="-128"/>
              </a:rPr>
              <a:t>en</a:t>
            </a:r>
            <a:r>
              <a:rPr lang="en-US" altLang="es-PE" sz="1600" dirty="0">
                <a:ea typeface="ＭＳ Ｐゴシック" panose="020B0600070205080204" pitchFamily="34" charset="-128"/>
              </a:rPr>
              <a:t> el </a:t>
            </a:r>
            <a:r>
              <a:rPr lang="en-US" altLang="es-PE" sz="1600" dirty="0" err="1">
                <a:ea typeface="ＭＳ Ｐゴシック" panose="020B0600070205080204" pitchFamily="34" charset="-128"/>
              </a:rPr>
              <a:t>documento</a:t>
            </a:r>
            <a:r>
              <a:rPr lang="en-US" altLang="es-PE" sz="1600" dirty="0">
                <a:ea typeface="ＭＳ Ｐゴシック" panose="020B0600070205080204" pitchFamily="34" charset="-128"/>
              </a:rPr>
              <a:t>, el score </a:t>
            </a:r>
            <a:r>
              <a:rPr lang="en-US" altLang="es-PE" sz="1600" dirty="0" err="1">
                <a:ea typeface="ＭＳ Ｐゴシック" panose="020B0600070205080204" pitchFamily="34" charset="-128"/>
              </a:rPr>
              <a:t>debería</a:t>
            </a:r>
            <a:r>
              <a:rPr lang="en-US" altLang="es-PE" sz="1600" dirty="0">
                <a:ea typeface="ＭＳ Ｐゴシック" panose="020B0600070205080204" pitchFamily="34" charset="-128"/>
              </a:rPr>
              <a:t> </a:t>
            </a:r>
            <a:r>
              <a:rPr lang="en-US" altLang="es-PE" sz="1600" dirty="0" err="1">
                <a:ea typeface="ＭＳ Ｐゴシック" panose="020B0600070205080204" pitchFamily="34" charset="-128"/>
              </a:rPr>
              <a:t>ser</a:t>
            </a:r>
            <a:r>
              <a:rPr lang="en-US" altLang="es-PE" sz="1600" dirty="0">
                <a:ea typeface="ＭＳ Ｐゴシック" panose="020B0600070205080204" pitchFamily="34" charset="-128"/>
              </a:rPr>
              <a:t> 0. 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altLang="es-PE" sz="1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Cuanto más frecuente sea el término en el documento, mayor será el score (debería serlo).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PE" altLang="es-PE" dirty="0">
                <a:ea typeface="ＭＳ Ｐゴシック" panose="020B0600070205080204" pitchFamily="34" charset="-128"/>
              </a:rPr>
              <a:t>Vamos a ver una serie de alternativas para esto.</a:t>
            </a:r>
            <a:endParaRPr lang="en-US" altLang="es-PE" dirty="0">
              <a:ea typeface="ＭＳ Ｐゴシック" panose="020B0600070205080204" pitchFamily="34" charset="-128"/>
            </a:endParaRPr>
          </a:p>
        </p:txBody>
      </p:sp>
      <p:sp>
        <p:nvSpPr>
          <p:cNvPr id="29700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580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altLang="es-PE" sz="1200">
                <a:solidFill>
                  <a:srgbClr val="FBFCFF"/>
                </a:solidFill>
              </a:rPr>
              <a:t>Ch. 6</a:t>
            </a:r>
          </a:p>
        </p:txBody>
      </p:sp>
    </p:spTree>
    <p:extLst>
      <p:ext uri="{BB962C8B-B14F-4D97-AF65-F5344CB8AC3E}">
        <p14:creationId xmlns:p14="http://schemas.microsoft.com/office/powerpoint/2010/main" val="678926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D376035-8984-47A1-9936-6F12B37C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Score 1</a:t>
            </a:r>
          </a:p>
        </p:txBody>
      </p:sp>
    </p:spTree>
    <p:extLst>
      <p:ext uri="{BB962C8B-B14F-4D97-AF65-F5344CB8AC3E}">
        <p14:creationId xmlns:p14="http://schemas.microsoft.com/office/powerpoint/2010/main" val="2078435393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</Template>
  <TotalTime>7378</TotalTime>
  <Words>2935</Words>
  <Application>Microsoft Office PowerPoint</Application>
  <PresentationFormat>Presentación en pantalla (16:9)</PresentationFormat>
  <Paragraphs>498</Paragraphs>
  <Slides>48</Slides>
  <Notes>9</Notes>
  <HiddenSlides>0</HiddenSlides>
  <MMClips>0</MMClips>
  <ScaleCrop>false</ScaleCrop>
  <HeadingPairs>
    <vt:vector size="8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48</vt:i4>
      </vt:variant>
    </vt:vector>
  </HeadingPairs>
  <TitlesOfParts>
    <vt:vector size="61" baseType="lpstr">
      <vt:lpstr>Wingdings</vt:lpstr>
      <vt:lpstr>Roboto</vt:lpstr>
      <vt:lpstr>Palatino Linotype</vt:lpstr>
      <vt:lpstr>Lucida Sans</vt:lpstr>
      <vt:lpstr>Tahoma</vt:lpstr>
      <vt:lpstr>Calibri</vt:lpstr>
      <vt:lpstr>Arial</vt:lpstr>
      <vt:lpstr>Calibri Light</vt:lpstr>
      <vt:lpstr>Lucida Sans Unicode</vt:lpstr>
      <vt:lpstr>Cambria Math</vt:lpstr>
      <vt:lpstr>Plantilla</vt:lpstr>
      <vt:lpstr>Equation</vt:lpstr>
      <vt:lpstr>Worksheet</vt:lpstr>
      <vt:lpstr>Recuperación de  la Información Text Document Retrieval</vt:lpstr>
      <vt:lpstr>Document Retrieval Ranking Retrieval</vt:lpstr>
      <vt:lpstr>Problemas con la búsqueda booleana:</vt:lpstr>
      <vt:lpstr>Problemas con la búsqueda booleana: “festival o hambruna”</vt:lpstr>
      <vt:lpstr>Ranked Retrieval Model</vt:lpstr>
      <vt:lpstr>Ranked Retrieval: Scoring</vt:lpstr>
      <vt:lpstr>Ranked Retrieval: Scoring</vt:lpstr>
      <vt:lpstr>Ranked Retrieval: query-document matching scores</vt:lpstr>
      <vt:lpstr>Score 1</vt:lpstr>
      <vt:lpstr>Ranked Retrieval:  Jaccard coefficient</vt:lpstr>
      <vt:lpstr>Ranked Retrieval:  Jaccard coefficient</vt:lpstr>
      <vt:lpstr>Ranked Retrieval:  Jaccard coefficient</vt:lpstr>
      <vt:lpstr>Score 2</vt:lpstr>
      <vt:lpstr>Ranked Retrieval:   (recordar) Binary term-document incidence matrix</vt:lpstr>
      <vt:lpstr>Ranked Retrieval: Term-document count matrices</vt:lpstr>
      <vt:lpstr>Ranked Retrieval: Term frequency  tf</vt:lpstr>
      <vt:lpstr>Ranked Retrieval: Log-frequency weighting</vt:lpstr>
      <vt:lpstr>Score 3</vt:lpstr>
      <vt:lpstr>Ranked Retrieval: Document frequency</vt:lpstr>
      <vt:lpstr>Ranked Retrieval: Document frequency</vt:lpstr>
      <vt:lpstr>Ranked Retrieval: Document frequency</vt:lpstr>
      <vt:lpstr>Ranked Retrieval:  idf weight</vt:lpstr>
      <vt:lpstr>Ranked Retrieval:  idf weight</vt:lpstr>
      <vt:lpstr>Ranked Retrieval:  Collection vs. Document frequency</vt:lpstr>
      <vt:lpstr>Ranked Retrieval:  tf-idf weighting</vt:lpstr>
      <vt:lpstr>Ranked Retrieval:  tf-idf weighting </vt:lpstr>
      <vt:lpstr>Score 4</vt:lpstr>
      <vt:lpstr>Ranked Retrieval:  Binary → count → weight matrix</vt:lpstr>
      <vt:lpstr>Ranked Retrieval:  documentos como vectores</vt:lpstr>
      <vt:lpstr>Ranked Retrieval: consultas como vectores</vt:lpstr>
      <vt:lpstr>Ranked Retrieval:  Vector space model</vt:lpstr>
      <vt:lpstr>Ranked Retrieval:  representación de la matriz</vt:lpstr>
      <vt:lpstr>Ranked Retrieval: Proximidad  </vt:lpstr>
      <vt:lpstr>Ranked Retrieval: Proximidad</vt:lpstr>
      <vt:lpstr>Ranked Retrieval: Proximidad</vt:lpstr>
      <vt:lpstr>Ranked Retrieval: Proximidad</vt:lpstr>
      <vt:lpstr>Ranked Retrieval: Proximidad</vt:lpstr>
      <vt:lpstr>Ranked Retrieval:  cosine(query,document)</vt:lpstr>
      <vt:lpstr>Ranked Retrieval:  cosine(query,document)</vt:lpstr>
      <vt:lpstr>Ranked Retrieval:  cosine(query,document)</vt:lpstr>
      <vt:lpstr>Ranked Retrieval:  similitud coseno entre tres documentos</vt:lpstr>
      <vt:lpstr>Ranked Retrieval: similitud coseno entre tres documentos</vt:lpstr>
      <vt:lpstr>Presentación de PowerPoint</vt:lpstr>
      <vt:lpstr>Ranked Retrieval :  ejemplo de tf-idf</vt:lpstr>
      <vt:lpstr>Ranked Retrieval: similitud coseno</vt:lpstr>
      <vt:lpstr>Ranked Retrieval: resumen – ranking de espacios vectoriales</vt:lpstr>
      <vt:lpstr>Laboratorio</vt:lpstr>
      <vt:lpstr>Document Retrieval Ranking Retrieval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Organization</dc:title>
  <cp:lastModifiedBy>heider sanchez</cp:lastModifiedBy>
  <cp:revision>427</cp:revision>
  <dcterms:modified xsi:type="dcterms:W3CDTF">2023-05-15T17:09:17Z</dcterms:modified>
</cp:coreProperties>
</file>